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9" r:id="rId4"/>
    <p:sldMasterId id="2147483713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ZorNda8xb3g8Q8nPFnW0Q==" hashData="hghK3zkvGDW1YiMX++uUK5Pa7r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8EEE-831B-4316-B027-6550248873B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DD05-9024-4626-8E33-74952B20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C6188E02-04E2-449D-B6FD-CDD0B525D0B9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sz="12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21606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7388"/>
            <a:ext cx="6096000" cy="3429000"/>
          </a:xfrm>
          <a:ln/>
        </p:spPr>
      </p:sp>
      <p:sp>
        <p:nvSpPr>
          <p:cNvPr id="216068" name="Rectangle 3"/>
          <p:cNvSpPr>
            <a:spLocks noGrp="1"/>
          </p:cNvSpPr>
          <p:nvPr>
            <p:ph type="body" idx="1"/>
          </p:nvPr>
        </p:nvSpPr>
        <p:spPr>
          <a:xfrm>
            <a:off x="684215" y="4343401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7" tIns="45869" rIns="91737" bIns="45869"/>
          <a:lstStyle/>
          <a:p>
            <a:pPr>
              <a:spcBef>
                <a:spcPct val="0"/>
              </a:spcBef>
            </a:pPr>
            <a:endParaRPr lang="zh-TW" altLang="zh-TW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30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F4C87-9490-404C-B825-8DC16B5FBEF3}" type="slidenum">
              <a:rPr lang="en-US" altLang="zh-TW">
                <a:solidFill>
                  <a:prstClr val="black"/>
                </a:solidFill>
              </a:rPr>
              <a:pPr/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0883" name="Rectangle 7"/>
          <p:cNvSpPr txBox="1">
            <a:spLocks noGrp="1" noChangeArrowheads="1"/>
          </p:cNvSpPr>
          <p:nvPr/>
        </p:nvSpPr>
        <p:spPr bwMode="auto">
          <a:xfrm>
            <a:off x="3884561" y="8684684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16" fontAlgn="base">
              <a:spcBef>
                <a:spcPct val="0"/>
              </a:spcBef>
              <a:spcAft>
                <a:spcPct val="0"/>
              </a:spcAft>
            </a:pPr>
            <a:fld id="{58611135-FD71-4ADA-9636-598C56D29800}" type="slidenum">
              <a:rPr lang="en-US" altLang="zh-TW" sz="12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defTabSz="931816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sz="12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0884" name="Rectangle 7"/>
          <p:cNvSpPr txBox="1">
            <a:spLocks noGrp="1" noChangeArrowheads="1"/>
          </p:cNvSpPr>
          <p:nvPr/>
        </p:nvSpPr>
        <p:spPr bwMode="auto">
          <a:xfrm>
            <a:off x="3885732" y="8686800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6" tIns="48323" rIns="96646" bIns="48323" anchor="b"/>
          <a:lstStyle/>
          <a:p>
            <a:pPr algn="r" defTabSz="963565" fontAlgn="base">
              <a:spcBef>
                <a:spcPct val="0"/>
              </a:spcBef>
              <a:spcAft>
                <a:spcPct val="0"/>
              </a:spcAft>
            </a:pPr>
            <a:fld id="{AB07CBE1-FC05-4DAD-9237-312DDBE8C187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 algn="r" defTabSz="96356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0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250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5518"/>
            <a:ext cx="5485463" cy="4112683"/>
          </a:xfrm>
          <a:noFill/>
          <a:ln/>
        </p:spPr>
        <p:txBody>
          <a:bodyPr lIns="96646" tIns="48323" rIns="96646" bIns="48323"/>
          <a:lstStyle/>
          <a:p>
            <a:pPr eaLnBrk="1" hangingPunct="1"/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6040" indent="-263862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446" indent="-211089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625" indent="-211089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803" indent="-211089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982" indent="-2110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4160" indent="-2110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6339" indent="-2110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8517" indent="-2110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3EA210AA-CA4D-4DF2-A215-0CACE39448EA}" type="slidenum">
              <a:rPr lang="en-US" altLang="zh-TW" b="0">
                <a:solidFill>
                  <a:prstClr val="black"/>
                </a:solidFill>
              </a:rPr>
              <a:pPr/>
              <a:t>18</a:t>
            </a:fld>
            <a:endParaRPr lang="en-US" altLang="zh-TW" b="0">
              <a:solidFill>
                <a:prstClr val="black"/>
              </a:solidFill>
            </a:endParaRPr>
          </a:p>
        </p:txBody>
      </p:sp>
      <p:sp>
        <p:nvSpPr>
          <p:cNvPr id="264195" name="Rectangle 7"/>
          <p:cNvSpPr txBox="1">
            <a:spLocks noGrp="1" noChangeArrowheads="1"/>
          </p:cNvSpPr>
          <p:nvPr/>
        </p:nvSpPr>
        <p:spPr bwMode="auto">
          <a:xfrm>
            <a:off x="3752961" y="7762846"/>
            <a:ext cx="2870791" cy="40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36" tIns="42218" rIns="84436" bIns="42218" anchor="b"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defTabSz="457200"/>
            <a:fld id="{B6DEBEA8-7751-41F3-835B-B4DB3527E324}" type="slidenum">
              <a:rPr lang="en-US" altLang="zh-TW" sz="1100" b="0">
                <a:solidFill>
                  <a:prstClr val="black"/>
                </a:solidFill>
                <a:ea typeface="SimSun" pitchFamily="2" charset="-122"/>
              </a:rPr>
              <a:pPr algn="r" defTabSz="457200"/>
              <a:t>18</a:t>
            </a:fld>
            <a:endParaRPr lang="en-US" altLang="zh-TW" sz="1100" b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64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4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321" y="3882368"/>
            <a:ext cx="4858261" cy="3678034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07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45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2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6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5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0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9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1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1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60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8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9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8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0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1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5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5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3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07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7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6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0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1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553D8AE-7E8C-421E-AF8C-4F7AE3BF7B2E}" type="datetimeFigureOut">
              <a:rPr lang="zh-TW" altLang="en-US">
                <a:solidFill>
                  <a:prstClr val="black"/>
                </a:solidFill>
              </a:rPr>
              <a:pPr defTabSz="457200">
                <a:defRPr/>
              </a:pPr>
              <a:t>2015/5/6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58B9602-0235-4A41-A289-51852B6C29E1}" type="slidenum">
              <a:rPr lang="zh-TW" alt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87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82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5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93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78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89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73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2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0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6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24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91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6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0692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 sz="6000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90" y="4850622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6"/>
          <a:srcRect t="20181" b="19470"/>
          <a:stretch>
            <a:fillRect/>
          </a:stretch>
        </p:blipFill>
        <p:spPr bwMode="auto">
          <a:xfrm>
            <a:off x="7688146" y="4110908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2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K_TWN_SG_2015_Backgroun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0" y="0"/>
            <a:ext cx="92019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0692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 sz="6000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7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3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%E9%88%B4%E6%9C%A8%E4%B8%80%E6%9C%97%20NTT%E6%9C%80%E6%96%B0%E5%BB%A3%E5%91%8A%E3%80%8C%E6%88%91%E7%9A%84%E5%A4%A2%E6%83%B3%E3%80%8D%E4%B8%AD%E6%96%87%E5%AD%97%E5%B9%95%20-%20YouTube.mp4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>
            <a:noAutofit/>
          </a:bodyPr>
          <a:lstStyle/>
          <a:p>
            <a:r>
              <a:rPr lang="en-US" altLang="zh-TW" sz="6600" b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Goal setting</a:t>
            </a:r>
            <a:br>
              <a:rPr lang="en-US" altLang="zh-TW" sz="6600" b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zh-CN" altLang="en-US" sz="6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目</a:t>
            </a:r>
            <a:r>
              <a:rPr lang="zh-TW" altLang="en-US" sz="6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標設定</a:t>
            </a:r>
            <a:endParaRPr lang="zh-TW" altLang="en-US" sz="6600" b="1" dirty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6972" y="3854278"/>
            <a:ext cx="1888997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1500" b="1" dirty="0">
                <a:solidFill>
                  <a:srgbClr val="003300"/>
                </a:solidFill>
                <a:ea typeface="Heiti TC Light"/>
                <a:cs typeface="Heiti TC Light"/>
              </a:rPr>
              <a:t>黃鵬升</a:t>
            </a:r>
            <a:r>
              <a:rPr kumimoji="1" lang="zh-TW" altLang="en-US" sz="1500" b="1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kumimoji="1" lang="en-US" altLang="zh-TW" sz="1500" b="1" dirty="0">
                <a:solidFill>
                  <a:srgbClr val="003300"/>
                </a:solidFill>
                <a:ea typeface="Heiti TC Light"/>
                <a:cs typeface="Heiti TC Light"/>
              </a:rPr>
              <a:t>Johnny</a:t>
            </a:r>
            <a:r>
              <a:rPr kumimoji="1" lang="zh-TW" altLang="en-US" sz="1500" b="1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kumimoji="1" lang="en-US" altLang="zh-TW" sz="1500" b="1" dirty="0">
                <a:solidFill>
                  <a:srgbClr val="003300"/>
                </a:solidFill>
                <a:ea typeface="Heiti TC Light"/>
                <a:cs typeface="Heiti TC Light"/>
              </a:rPr>
              <a:t>Huang</a:t>
            </a:r>
          </a:p>
        </p:txBody>
      </p:sp>
    </p:spTree>
    <p:extLst>
      <p:ext uri="{BB962C8B-B14F-4D97-AF65-F5344CB8AC3E}">
        <p14:creationId xmlns:p14="http://schemas.microsoft.com/office/powerpoint/2010/main" val="6974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4131" y="1944796"/>
            <a:ext cx="3031334" cy="638417"/>
          </a:xfrm>
        </p:spPr>
        <p:txBody>
          <a:bodyPr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2.challenges</a:t>
            </a:r>
            <a:br>
              <a:rPr lang="en-US" altLang="zh-TW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</a:br>
            <a:r>
              <a:rPr lang="zh-CN" altLang="en-US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挑戰獎</a:t>
            </a:r>
            <a:endParaRPr lang="zh-TW" altLang="en-US" sz="2400" dirty="0">
              <a:solidFill>
                <a:srgbClr val="FF0000"/>
              </a:solidFill>
              <a:latin typeface="+mn-lt"/>
              <a:ea typeface="儷黑 Pro"/>
              <a:cs typeface="儷黑 Pro"/>
            </a:endParaRPr>
          </a:p>
        </p:txBody>
      </p:sp>
      <p:pic>
        <p:nvPicPr>
          <p:cNvPr id="1028" name="Picture 4" descr="http://4.bp.blogspot.com/-HR60xQfvk4s/Us4gjoBSsYI/AAAAAAAAItY/quBY7IxjLQs/s1600/target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3" y="309467"/>
            <a:ext cx="2230393" cy="149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21" y="1357469"/>
            <a:ext cx="2221180" cy="313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4698979" y="3101838"/>
            <a:ext cx="290454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100" dirty="0">
                <a:solidFill>
                  <a:srgbClr val="FF0000"/>
                </a:solidFill>
                <a:ea typeface="儷黑 Pro"/>
                <a:cs typeface="儷黑 Pro"/>
              </a:rPr>
              <a:t>THE POWER IN ONE TIME</a:t>
            </a:r>
          </a:p>
          <a:p>
            <a:pPr defTabSz="457200"/>
            <a:r>
              <a:rPr lang="zh-CN" altLang="en-US" sz="2100" dirty="0">
                <a:solidFill>
                  <a:srgbClr val="FF0000"/>
                </a:solidFill>
                <a:ea typeface="儷黑 Pro"/>
                <a:cs typeface="儷黑 Pro"/>
              </a:rPr>
              <a:t>一次的力量</a:t>
            </a:r>
            <a:endParaRPr lang="zh-TW" altLang="en-US" sz="2100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8" name="矩形 2"/>
          <p:cNvSpPr/>
          <p:nvPr/>
        </p:nvSpPr>
        <p:spPr>
          <a:xfrm>
            <a:off x="1632939" y="180224"/>
            <a:ext cx="3203883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設定目標～</a:t>
            </a:r>
            <a:endParaRPr lang="en-US" altLang="zh-CN" sz="3600" cap="all" spc="38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Set your Goal</a:t>
            </a:r>
          </a:p>
        </p:txBody>
      </p:sp>
    </p:spTree>
    <p:extLst>
      <p:ext uri="{BB962C8B-B14F-4D97-AF65-F5344CB8AC3E}">
        <p14:creationId xmlns:p14="http://schemas.microsoft.com/office/powerpoint/2010/main" val="3529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2203" y="2273645"/>
            <a:ext cx="5935879" cy="179173"/>
          </a:xfrm>
        </p:spPr>
        <p:txBody>
          <a:bodyPr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FF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3000" dirty="0">
                <a:solidFill>
                  <a:srgbClr val="FFFF00"/>
                </a:solidFill>
                <a:latin typeface="+mn-lt"/>
                <a:ea typeface="儷黑 Pro"/>
                <a:cs typeface="儷黑 Pro"/>
              </a:rPr>
            </a:br>
            <a:r>
              <a:rPr lang="zh-TW" altLang="en-US" sz="3000" dirty="0">
                <a:solidFill>
                  <a:srgbClr val="FFFF00"/>
                </a:solidFill>
                <a:latin typeface="+mn-lt"/>
                <a:ea typeface="儷黑 Pro"/>
                <a:cs typeface="儷黑 Pro"/>
              </a:rPr>
              <a:t> </a:t>
            </a:r>
            <a:r>
              <a:rPr lang="en-US" altLang="zh-TW" sz="3000" dirty="0">
                <a:solidFill>
                  <a:srgbClr val="FFFF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3000" dirty="0">
                <a:solidFill>
                  <a:srgbClr val="FFFF00"/>
                </a:solidFill>
                <a:latin typeface="+mn-lt"/>
                <a:ea typeface="儷黑 Pro"/>
                <a:cs typeface="儷黑 Pro"/>
              </a:rPr>
            </a:br>
            <a:endParaRPr lang="zh-TW" altLang="en-US" sz="3000" dirty="0">
              <a:solidFill>
                <a:srgbClr val="FFFF00"/>
              </a:solidFill>
              <a:latin typeface="+mn-lt"/>
              <a:ea typeface="儷黑 Pro"/>
              <a:cs typeface="儷黑 Pro"/>
            </a:endParaRPr>
          </a:p>
        </p:txBody>
      </p:sp>
      <p:pic>
        <p:nvPicPr>
          <p:cNvPr id="1028" name="Picture 4" descr="http://4.bp.blogspot.com/-HR60xQfvk4s/Us4gjoBSsYI/AAAAAAAAItY/quBY7IxjLQs/s1600/target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3" y="309467"/>
            <a:ext cx="2230393" cy="149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364490" y="1209712"/>
            <a:ext cx="2017135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200"/>
            <a:r>
              <a:rPr lang="en-US" altLang="zh-TW" sz="2400" cap="all" spc="38" dirty="0">
                <a:solidFill>
                  <a:srgbClr val="FF0000"/>
                </a:solidFill>
                <a:ea typeface="儷黑 Pro"/>
                <a:cs typeface="儷黑 Pro"/>
              </a:rPr>
              <a:t>3.</a:t>
            </a:r>
            <a:r>
              <a:rPr lang="zh-CN" altLang="en-US" sz="2400" cap="all" spc="38" dirty="0">
                <a:solidFill>
                  <a:srgbClr val="FF0000"/>
                </a:solidFill>
                <a:ea typeface="儷黑 Pro"/>
                <a:cs typeface="儷黑 Pro"/>
              </a:rPr>
              <a:t>票</a:t>
            </a:r>
            <a:r>
              <a:rPr lang="en-US" altLang="zh-TW" sz="2400" cap="all" spc="38" dirty="0">
                <a:solidFill>
                  <a:srgbClr val="FF0000"/>
                </a:solidFill>
                <a:ea typeface="儷黑 Pro"/>
                <a:cs typeface="儷黑 Pro"/>
              </a:rPr>
              <a:t>tickets</a:t>
            </a:r>
          </a:p>
          <a:p>
            <a:pPr defTabSz="457200"/>
            <a:r>
              <a:rPr lang="zh-CN" altLang="en-US" sz="2400" cap="all" spc="38" dirty="0">
                <a:solidFill>
                  <a:srgbClr val="FF0000"/>
                </a:solidFill>
                <a:ea typeface="儷黑 Pro"/>
                <a:cs typeface="儷黑 Pro"/>
              </a:rPr>
              <a:t>   </a:t>
            </a:r>
            <a:endParaRPr lang="zh-TW" altLang="en-US" sz="2400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" y="1784261"/>
            <a:ext cx="7562744" cy="2853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8" name="文字方塊 7"/>
          <p:cNvSpPr txBox="1"/>
          <p:nvPr/>
        </p:nvSpPr>
        <p:spPr>
          <a:xfrm>
            <a:off x="5855558" y="2071945"/>
            <a:ext cx="3429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儷黑 Pro"/>
                <a:cs typeface="儷黑 Pro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儷黑 Pro"/>
              <a:cs typeface="儷黑 Pro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62584" y="2991559"/>
            <a:ext cx="6440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儷黑 Pro"/>
                <a:cs typeface="儷黑 Pro"/>
              </a:rPr>
              <a:t>10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儷黑 Pro"/>
              <a:cs typeface="儷黑 Pro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44746" y="3972665"/>
            <a:ext cx="65799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儷黑 Pro"/>
                <a:cs typeface="儷黑 Pro"/>
              </a:rPr>
              <a:t>60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儷黑 Pro"/>
              <a:cs typeface="儷黑 Pro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1632939" y="180224"/>
            <a:ext cx="3203883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設定目標～</a:t>
            </a:r>
            <a:endParaRPr lang="en-US" altLang="zh-CN" sz="3600" cap="all" spc="38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Set your Goal</a:t>
            </a:r>
          </a:p>
        </p:txBody>
      </p:sp>
    </p:spTree>
    <p:extLst>
      <p:ext uri="{BB962C8B-B14F-4D97-AF65-F5344CB8AC3E}">
        <p14:creationId xmlns:p14="http://schemas.microsoft.com/office/powerpoint/2010/main" val="37529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 lIns="68580" tIns="34290" rIns="68580" bIns="3429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417910" indent="-16073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64293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900113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15728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941EC4B-EBFC-4B20-9D9E-6E877DBCF78E}" type="slidenum">
              <a:rPr kumimoji="0" lang="en-US" altLang="zh-TW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pPr eaLnBrk="1" hangingPunct="1"/>
              <a:t>12</a:t>
            </a:fld>
            <a:endParaRPr kumimoji="0" lang="en-US" altLang="zh-TW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pic>
        <p:nvPicPr>
          <p:cNvPr id="218115" name="Picture 3" descr="C:\Program Files\Microsoft Office\MEDIA\OFFICE14\Lines\BD21322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21" y="3341491"/>
            <a:ext cx="4472880" cy="2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6" name="文字方塊 2"/>
          <p:cNvSpPr txBox="1">
            <a:spLocks noChangeArrowheads="1"/>
          </p:cNvSpPr>
          <p:nvPr/>
        </p:nvSpPr>
        <p:spPr bwMode="auto">
          <a:xfrm>
            <a:off x="1523089" y="1735253"/>
            <a:ext cx="138116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2100" b="1" dirty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4</a:t>
            </a:r>
            <a:r>
              <a:rPr lang="zh-CN" altLang="en-US" sz="2100" b="1" dirty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月大</a:t>
            </a:r>
            <a:r>
              <a:rPr lang="zh-TW" altLang="en-US" sz="2100" b="1" dirty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會</a:t>
            </a:r>
          </a:p>
          <a:p>
            <a:pPr defTabSz="457200" eaLnBrk="1" hangingPunct="1"/>
            <a:r>
              <a:rPr lang="en-US" altLang="zh-TW" sz="2100" b="1" dirty="0" smtClean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A.C</a:t>
            </a:r>
            <a:r>
              <a:rPr lang="en-US" altLang="zh-TW" sz="2100" b="1" dirty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. in Apr. </a:t>
            </a:r>
            <a:r>
              <a:rPr lang="zh-CN" altLang="en-US" sz="2100" b="1" dirty="0">
                <a:solidFill>
                  <a:srgbClr val="8064A2">
                    <a:lumMod val="50000"/>
                  </a:srgbClr>
                </a:solidFill>
                <a:latin typeface="Calibri"/>
                <a:ea typeface="儷黑 Pro"/>
                <a:cs typeface="儷黑 Pro"/>
              </a:rPr>
              <a:t>    </a:t>
            </a:r>
            <a:endParaRPr lang="en-US" altLang="zh-CN" sz="2100" b="1" dirty="0" smtClean="0">
              <a:solidFill>
                <a:srgbClr val="8064A2">
                  <a:lumMod val="50000"/>
                </a:srgbClr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02757" name="文字方塊 5"/>
          <p:cNvSpPr txBox="1">
            <a:spLocks noChangeArrowheads="1"/>
          </p:cNvSpPr>
          <p:nvPr/>
        </p:nvSpPr>
        <p:spPr bwMode="auto">
          <a:xfrm>
            <a:off x="6515994" y="1735253"/>
            <a:ext cx="13887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21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11</a:t>
            </a:r>
            <a:r>
              <a:rPr lang="zh-CN" altLang="en-US" sz="21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月大</a:t>
            </a:r>
            <a:r>
              <a:rPr lang="zh-TW" altLang="en-US" sz="21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會</a:t>
            </a:r>
            <a:r>
              <a:rPr lang="en-US" altLang="zh-TW" sz="2100" b="1" dirty="0" smtClean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L.S</a:t>
            </a:r>
            <a:r>
              <a:rPr lang="en-US" altLang="zh-TW" sz="21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. in Nov.      </a:t>
            </a:r>
            <a:endParaRPr lang="zh-TW" altLang="en-US" sz="2100" b="1" dirty="0">
              <a:solidFill>
                <a:srgbClr val="8064A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2385120" y="3178969"/>
            <a:ext cx="0" cy="5616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81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4" y="3186114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7" y="3179863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29" y="3186114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7" y="3186114"/>
            <a:ext cx="67866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5" y="3204867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6" y="319683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812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55" y="3179863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8126" name="文字方塊 11"/>
          <p:cNvSpPr txBox="1">
            <a:spLocks noChangeArrowheads="1"/>
          </p:cNvSpPr>
          <p:nvPr/>
        </p:nvSpPr>
        <p:spPr bwMode="auto">
          <a:xfrm>
            <a:off x="2213671" y="3857625"/>
            <a:ext cx="34200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Apr.</a:t>
            </a:r>
          </a:p>
        </p:txBody>
      </p:sp>
      <p:sp>
        <p:nvSpPr>
          <p:cNvPr id="218127" name="文字方塊 12"/>
          <p:cNvSpPr txBox="1">
            <a:spLocks noChangeArrowheads="1"/>
          </p:cNvSpPr>
          <p:nvPr/>
        </p:nvSpPr>
        <p:spPr bwMode="auto">
          <a:xfrm>
            <a:off x="2870895" y="3857625"/>
            <a:ext cx="485775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May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28" name="文字方塊 13"/>
          <p:cNvSpPr txBox="1">
            <a:spLocks noChangeArrowheads="1"/>
          </p:cNvSpPr>
          <p:nvPr/>
        </p:nvSpPr>
        <p:spPr bwMode="auto">
          <a:xfrm>
            <a:off x="3478116" y="3857625"/>
            <a:ext cx="526852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Jun.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29" name="文字方塊 14"/>
          <p:cNvSpPr txBox="1">
            <a:spLocks noChangeArrowheads="1"/>
          </p:cNvSpPr>
          <p:nvPr/>
        </p:nvSpPr>
        <p:spPr bwMode="auto">
          <a:xfrm>
            <a:off x="4148735" y="3857625"/>
            <a:ext cx="495598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Jul.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30" name="文字方塊 15"/>
          <p:cNvSpPr txBox="1">
            <a:spLocks noChangeArrowheads="1"/>
          </p:cNvSpPr>
          <p:nvPr/>
        </p:nvSpPr>
        <p:spPr bwMode="auto">
          <a:xfrm>
            <a:off x="4814888" y="3877270"/>
            <a:ext cx="405408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Aug.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31" name="文字方塊 16"/>
          <p:cNvSpPr txBox="1">
            <a:spLocks noChangeArrowheads="1"/>
          </p:cNvSpPr>
          <p:nvPr/>
        </p:nvSpPr>
        <p:spPr bwMode="auto">
          <a:xfrm>
            <a:off x="5463184" y="3877270"/>
            <a:ext cx="572393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Sep.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32" name="文字方塊 17"/>
          <p:cNvSpPr txBox="1">
            <a:spLocks noChangeArrowheads="1"/>
          </p:cNvSpPr>
          <p:nvPr/>
        </p:nvSpPr>
        <p:spPr bwMode="auto">
          <a:xfrm>
            <a:off x="6030218" y="3877270"/>
            <a:ext cx="485775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Oct.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18133" name="文字方塊 18"/>
          <p:cNvSpPr txBox="1">
            <a:spLocks noChangeArrowheads="1"/>
          </p:cNvSpPr>
          <p:nvPr/>
        </p:nvSpPr>
        <p:spPr bwMode="auto">
          <a:xfrm>
            <a:off x="6669585" y="3877270"/>
            <a:ext cx="737592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white"/>
                </a:solidFill>
                <a:latin typeface="Calibri"/>
                <a:ea typeface="儷黑 Pro"/>
                <a:cs typeface="儷黑 Pro"/>
              </a:rPr>
              <a:t>Nov.</a:t>
            </a:r>
            <a:endParaRPr lang="zh-TW" altLang="en-US" sz="1000" dirty="0">
              <a:solidFill>
                <a:prstClr val="white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0" name="向下箭號圖說文字 19"/>
          <p:cNvSpPr/>
          <p:nvPr/>
        </p:nvSpPr>
        <p:spPr>
          <a:xfrm>
            <a:off x="3050382" y="1710928"/>
            <a:ext cx="594717" cy="15394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en-US" altLang="zh-TW" sz="900" b="1" dirty="0">
                <a:solidFill>
                  <a:srgbClr val="FF0000"/>
                </a:solidFill>
                <a:ea typeface="儷黑 Pro"/>
                <a:cs typeface="儷黑 Pro"/>
              </a:rPr>
              <a:t>Local Seminar</a:t>
            </a:r>
            <a:r>
              <a:rPr lang="zh-TW" altLang="en-US" sz="900" b="1" dirty="0">
                <a:solidFill>
                  <a:srgbClr val="FF0000"/>
                </a:solidFill>
                <a:ea typeface="儷黑 Pro"/>
                <a:cs typeface="儷黑 Pro"/>
              </a:rPr>
              <a:t>本地研討會</a:t>
            </a:r>
          </a:p>
        </p:txBody>
      </p:sp>
      <p:sp>
        <p:nvSpPr>
          <p:cNvPr id="22" name="向下箭號圖說文字 21"/>
          <p:cNvSpPr/>
          <p:nvPr/>
        </p:nvSpPr>
        <p:spPr>
          <a:xfrm>
            <a:off x="4345187" y="1710928"/>
            <a:ext cx="620614" cy="15394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en-US" altLang="zh-TW" sz="900" b="1" dirty="0">
                <a:solidFill>
                  <a:srgbClr val="FF0000"/>
                </a:solidFill>
                <a:ea typeface="儷黑 Pro"/>
                <a:cs typeface="儷黑 Pro"/>
              </a:rPr>
              <a:t>Local Seminar</a:t>
            </a:r>
            <a:r>
              <a:rPr lang="zh-TW" altLang="en-US" sz="900" b="1" dirty="0">
                <a:solidFill>
                  <a:srgbClr val="FF0000"/>
                </a:solidFill>
                <a:ea typeface="儷黑 Pro"/>
                <a:cs typeface="儷黑 Pro"/>
              </a:rPr>
              <a:t>本地研討會</a:t>
            </a:r>
          </a:p>
          <a:p>
            <a:pPr algn="ctr" defTabSz="457200">
              <a:defRPr/>
            </a:pPr>
            <a:endParaRPr lang="zh-TW" altLang="en-US" sz="900" b="1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23" name="向下箭號圖說文字 22"/>
          <p:cNvSpPr/>
          <p:nvPr/>
        </p:nvSpPr>
        <p:spPr>
          <a:xfrm>
            <a:off x="5658743" y="1710928"/>
            <a:ext cx="614363" cy="15394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en-US" altLang="zh-TW" sz="900" b="1" dirty="0">
                <a:solidFill>
                  <a:srgbClr val="FF0000"/>
                </a:solidFill>
                <a:ea typeface="儷黑 Pro"/>
                <a:cs typeface="儷黑 Pro"/>
              </a:rPr>
              <a:t>Local Seminar</a:t>
            </a:r>
            <a:r>
              <a:rPr lang="zh-TW" altLang="en-US" sz="900" b="1" dirty="0">
                <a:solidFill>
                  <a:srgbClr val="FF0000"/>
                </a:solidFill>
                <a:ea typeface="儷黑 Pro"/>
                <a:cs typeface="儷黑 Pro"/>
              </a:rPr>
              <a:t>本地研討會</a:t>
            </a:r>
          </a:p>
          <a:p>
            <a:pPr algn="ctr" defTabSz="457200">
              <a:defRPr/>
            </a:pPr>
            <a:endParaRPr lang="zh-TW" altLang="en-US" sz="900" b="1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26" name="文字方塊 1"/>
          <p:cNvSpPr txBox="1">
            <a:spLocks noChangeArrowheads="1"/>
          </p:cNvSpPr>
          <p:nvPr/>
        </p:nvSpPr>
        <p:spPr bwMode="auto">
          <a:xfrm>
            <a:off x="2497517" y="181898"/>
            <a:ext cx="436896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defTabSz="457200" eaLnBrk="1" hangingPunct="1"/>
            <a:r>
              <a:rPr lang="zh-CN" altLang="en-US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六</a:t>
            </a:r>
            <a:r>
              <a:rPr lang="zh-TW" altLang="en-US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個</a:t>
            </a:r>
            <a:r>
              <a:rPr lang="zh-CN" altLang="en-US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月</a:t>
            </a:r>
            <a:r>
              <a:rPr lang="zh-CN" altLang="en-US" sz="3200" b="1" dirty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（</a:t>
            </a:r>
            <a:r>
              <a:rPr lang="zh-CN" altLang="en-US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半年）</a:t>
            </a:r>
            <a:r>
              <a:rPr lang="zh-TW" altLang="en-US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計劃</a:t>
            </a:r>
            <a:endParaRPr lang="zh-TW" altLang="en-US" sz="3200" b="1" dirty="0">
              <a:solidFill>
                <a:srgbClr val="003300"/>
              </a:solidFill>
              <a:latin typeface="Calibri"/>
              <a:ea typeface="儷黑 Pro"/>
              <a:cs typeface="儷黑 Pro"/>
            </a:endParaRPr>
          </a:p>
          <a:p>
            <a:pPr algn="ctr" defTabSz="457200" eaLnBrk="1" hangingPunct="1"/>
            <a:r>
              <a:rPr lang="en-US" altLang="zh-TW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The </a:t>
            </a:r>
            <a:r>
              <a:rPr lang="en-US" altLang="zh-TW" sz="3200" b="1" dirty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6-Month </a:t>
            </a:r>
            <a:r>
              <a:rPr lang="en-US" altLang="zh-TW" sz="3200" b="1" dirty="0" smtClean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Plan</a:t>
            </a:r>
            <a:endParaRPr lang="en-US" altLang="zh-TW" sz="3200" b="1" dirty="0">
              <a:solidFill>
                <a:srgbClr val="003300"/>
              </a:solidFill>
              <a:latin typeface="Calibri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27371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 lIns="68580" tIns="34290" rIns="68580" bIns="3429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417910" indent="-16073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64293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900113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15728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CEE98B6-1600-4EEA-99EB-87098F4D8C04}" type="slidenum">
              <a:rPr kumimoji="0" lang="en-US" altLang="zh-TW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pPr eaLnBrk="1" hangingPunct="1"/>
              <a:t>13</a:t>
            </a:fld>
            <a:endParaRPr kumimoji="0" lang="en-US" altLang="zh-TW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pic>
        <p:nvPicPr>
          <p:cNvPr id="2191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22" y="2543475"/>
            <a:ext cx="4475560" cy="2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91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2355951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91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72" y="2355950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914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42" y="2340769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914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87" y="2340769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914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54" y="2340769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9145" name="文字方塊 2"/>
          <p:cNvSpPr txBox="1">
            <a:spLocks noChangeArrowheads="1"/>
          </p:cNvSpPr>
          <p:nvPr/>
        </p:nvSpPr>
        <p:spPr bwMode="auto">
          <a:xfrm>
            <a:off x="2506564" y="3191770"/>
            <a:ext cx="101768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WEEK 1</a:t>
            </a:r>
          </a:p>
          <a:p>
            <a:pPr defTabSz="457200" eaLnBrk="1" hangingPunct="1"/>
            <a:r>
              <a:rPr lang="zh-TW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第一周</a:t>
            </a:r>
          </a:p>
        </p:txBody>
      </p:sp>
      <p:sp>
        <p:nvSpPr>
          <p:cNvPr id="219146" name="文字方塊 3"/>
          <p:cNvSpPr txBox="1">
            <a:spLocks noChangeArrowheads="1"/>
          </p:cNvSpPr>
          <p:nvPr/>
        </p:nvSpPr>
        <p:spPr bwMode="auto">
          <a:xfrm>
            <a:off x="3599559" y="3191770"/>
            <a:ext cx="115193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WEEK 2</a:t>
            </a:r>
          </a:p>
          <a:p>
            <a:pPr defTabSz="457200" eaLnBrk="1" hangingPunct="1"/>
            <a:r>
              <a:rPr lang="zh-TW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第二周</a:t>
            </a:r>
          </a:p>
        </p:txBody>
      </p:sp>
      <p:sp>
        <p:nvSpPr>
          <p:cNvPr id="219147" name="文字方塊 4"/>
          <p:cNvSpPr txBox="1">
            <a:spLocks noChangeArrowheads="1"/>
          </p:cNvSpPr>
          <p:nvPr/>
        </p:nvSpPr>
        <p:spPr bwMode="auto">
          <a:xfrm>
            <a:off x="4814890" y="3191770"/>
            <a:ext cx="125551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b="1" dirty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WEEK 3</a:t>
            </a:r>
          </a:p>
          <a:p>
            <a:pPr defTabSz="457200" eaLnBrk="1" hangingPunct="1"/>
            <a:r>
              <a:rPr lang="zh-TW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第三周</a:t>
            </a:r>
          </a:p>
        </p:txBody>
      </p:sp>
      <p:sp>
        <p:nvSpPr>
          <p:cNvPr id="219148" name="文字方塊 5"/>
          <p:cNvSpPr txBox="1">
            <a:spLocks noChangeArrowheads="1"/>
          </p:cNvSpPr>
          <p:nvPr/>
        </p:nvSpPr>
        <p:spPr bwMode="auto">
          <a:xfrm>
            <a:off x="5948959" y="3191770"/>
            <a:ext cx="105191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b="1" dirty="0">
                <a:solidFill>
                  <a:srgbClr val="003300"/>
                </a:solidFill>
                <a:latin typeface="Calibri"/>
                <a:ea typeface="儷黑 Pro"/>
                <a:cs typeface="儷黑 Pro"/>
              </a:rPr>
              <a:t>WEEK 4</a:t>
            </a:r>
          </a:p>
          <a:p>
            <a:pPr defTabSz="457200" eaLnBrk="1" hangingPunct="1"/>
            <a:r>
              <a:rPr lang="zh-TW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第四周</a:t>
            </a:r>
          </a:p>
        </p:txBody>
      </p:sp>
      <p:grpSp>
        <p:nvGrpSpPr>
          <p:cNvPr id="203789" name="群組 9"/>
          <p:cNvGrpSpPr>
            <a:grpSpLocks/>
          </p:cNvGrpSpPr>
          <p:nvPr/>
        </p:nvGrpSpPr>
        <p:grpSpPr bwMode="auto">
          <a:xfrm>
            <a:off x="2344045" y="1449588"/>
            <a:ext cx="1059061" cy="906364"/>
            <a:chOff x="611560" y="2060848"/>
            <a:chExt cx="1883097" cy="1611635"/>
          </a:xfrm>
        </p:grpSpPr>
        <p:sp>
          <p:nvSpPr>
            <p:cNvPr id="7" name="向下箭號圖說文字 6"/>
            <p:cNvSpPr/>
            <p:nvPr/>
          </p:nvSpPr>
          <p:spPr>
            <a:xfrm>
              <a:off x="611560" y="2060848"/>
              <a:ext cx="576361" cy="158464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altLang="zh-TW" sz="1000" dirty="0">
                  <a:solidFill>
                    <a:prstClr val="white"/>
                  </a:solidFill>
                  <a:ea typeface="儷黑 Pro"/>
                  <a:cs typeface="儷黑 Pro"/>
                </a:rPr>
                <a:t>U</a:t>
              </a:r>
            </a:p>
            <a:p>
              <a:pPr algn="ctr" defTabSz="457200">
                <a:defRPr/>
              </a:pPr>
              <a:r>
                <a:rPr lang="en-US" altLang="zh-TW" sz="1000" dirty="0">
                  <a:solidFill>
                    <a:prstClr val="white"/>
                  </a:solidFill>
                  <a:ea typeface="儷黑 Pro"/>
                  <a:cs typeface="儷黑 Pro"/>
                </a:rPr>
                <a:t>B</a:t>
              </a:r>
            </a:p>
            <a:p>
              <a:pPr algn="ctr" defTabSz="457200">
                <a:defRPr/>
              </a:pPr>
              <a:r>
                <a:rPr lang="en-US" altLang="zh-TW" sz="1000" dirty="0">
                  <a:solidFill>
                    <a:prstClr val="white"/>
                  </a:solidFill>
                  <a:ea typeface="儷黑 Pro"/>
                  <a:cs typeface="儷黑 Pro"/>
                </a:rPr>
                <a:t>P</a:t>
              </a:r>
              <a:endParaRPr lang="zh-TW" altLang="en-US" sz="1000" dirty="0">
                <a:solidFill>
                  <a:prstClr val="white"/>
                </a:solidFill>
                <a:ea typeface="儷黑 Pro"/>
                <a:cs typeface="儷黑 Pro"/>
              </a:endParaRPr>
            </a:p>
          </p:txBody>
        </p:sp>
        <p:sp>
          <p:nvSpPr>
            <p:cNvPr id="8" name="向下箭號圖說文字 7"/>
            <p:cNvSpPr/>
            <p:nvPr/>
          </p:nvSpPr>
          <p:spPr>
            <a:xfrm>
              <a:off x="1259371" y="2060848"/>
              <a:ext cx="571598" cy="158464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altLang="zh-TW" sz="1000" dirty="0">
                  <a:solidFill>
                    <a:prstClr val="white"/>
                  </a:solidFill>
                  <a:ea typeface="儷黑 Pro"/>
                  <a:cs typeface="儷黑 Pro"/>
                </a:rPr>
                <a:t>B5</a:t>
              </a:r>
              <a:endParaRPr lang="zh-TW" altLang="en-US" sz="1000" dirty="0">
                <a:solidFill>
                  <a:prstClr val="white"/>
                </a:solidFill>
                <a:ea typeface="儷黑 Pro"/>
                <a:cs typeface="儷黑 Pro"/>
              </a:endParaRPr>
            </a:p>
          </p:txBody>
        </p:sp>
        <p:sp>
          <p:nvSpPr>
            <p:cNvPr id="9" name="向下箭號圖說文字 8"/>
            <p:cNvSpPr/>
            <p:nvPr/>
          </p:nvSpPr>
          <p:spPr>
            <a:xfrm>
              <a:off x="1907182" y="2060848"/>
              <a:ext cx="587475" cy="161163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altLang="zh-TW" sz="1000" dirty="0">
                <a:solidFill>
                  <a:prstClr val="white"/>
                </a:solidFill>
                <a:ea typeface="儷黑 Pro"/>
                <a:cs typeface="儷黑 Pro"/>
              </a:endParaRPr>
            </a:p>
            <a:p>
              <a:pPr algn="ctr" defTabSz="457200">
                <a:defRPr/>
              </a:pPr>
              <a:r>
                <a:rPr lang="en-US" altLang="zh-TW" sz="1000" dirty="0">
                  <a:solidFill>
                    <a:prstClr val="white"/>
                  </a:solidFill>
                  <a:ea typeface="儷黑 Pro"/>
                  <a:cs typeface="儷黑 Pro"/>
                </a:rPr>
                <a:t>PT</a:t>
              </a:r>
            </a:p>
            <a:p>
              <a:pPr algn="ctr" defTabSz="457200">
                <a:defRPr/>
              </a:pPr>
              <a:r>
                <a:rPr lang="zh-TW" altLang="en-US" sz="1000" dirty="0">
                  <a:solidFill>
                    <a:prstClr val="white"/>
                  </a:solidFill>
                  <a:ea typeface="儷黑 Pro"/>
                  <a:cs typeface="儷黑 Pro"/>
                </a:rPr>
                <a:t>產品訓練</a:t>
              </a:r>
              <a:endParaRPr lang="en-US" altLang="zh-TW" sz="1000" dirty="0">
                <a:solidFill>
                  <a:prstClr val="white"/>
                </a:solidFill>
                <a:ea typeface="儷黑 Pro"/>
                <a:cs typeface="儷黑 Pro"/>
              </a:endParaRPr>
            </a:p>
          </p:txBody>
        </p:sp>
      </p:grpSp>
      <p:pic>
        <p:nvPicPr>
          <p:cNvPr id="20379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55" y="1373685"/>
            <a:ext cx="1073348" cy="9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379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1" y="1383508"/>
            <a:ext cx="1073348" cy="9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379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22" y="1388866"/>
            <a:ext cx="1073348" cy="9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9153" name="文字方塊 1"/>
          <p:cNvSpPr txBox="1">
            <a:spLocks noChangeArrowheads="1"/>
          </p:cNvSpPr>
          <p:nvPr/>
        </p:nvSpPr>
        <p:spPr bwMode="auto">
          <a:xfrm>
            <a:off x="2638112" y="233018"/>
            <a:ext cx="386777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defTabSz="457200" eaLnBrk="1" hangingPunct="1"/>
            <a:r>
              <a:rPr lang="zh-CN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每月</a:t>
            </a:r>
            <a:r>
              <a:rPr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計劃</a:t>
            </a:r>
            <a:endParaRPr lang="zh-TW" alt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  <a:p>
            <a:pPr algn="ctr" defTabSz="457200" eaLnBrk="1" hangingPunct="1"/>
            <a:r>
              <a:rPr lang="en-US" altLang="zh-TW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MONTHLY PLAN</a:t>
            </a:r>
            <a:endParaRPr lang="en-US" altLang="zh-TW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1578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3002756" y="5006181"/>
            <a:ext cx="2895600" cy="274637"/>
          </a:xfrm>
          <a:noFill/>
        </p:spPr>
        <p:txBody>
          <a:bodyPr lIns="68580" tIns="34290" rIns="68580" bIns="3429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417910" indent="-16073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64293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900113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157288" indent="-1285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3388BD-627F-4BC7-9EDD-F5C1BD3DCE8E}" type="slidenum">
              <a:rPr kumimoji="0" lang="en-US" altLang="zh-TW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pPr eaLnBrk="1" hangingPunct="1"/>
              <a:t>14</a:t>
            </a:fld>
            <a:endParaRPr kumimoji="0" lang="en-US" altLang="zh-TW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pic>
        <p:nvPicPr>
          <p:cNvPr id="2201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37" y="2114550"/>
            <a:ext cx="4478239" cy="2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10" y="1927921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81" y="194578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3" y="194578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44" y="194578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63" y="194578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83" y="1945780"/>
            <a:ext cx="6875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58" y="1942208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37" y="1942208"/>
            <a:ext cx="68759" cy="6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20172" name="文字方塊 2"/>
          <p:cNvSpPr txBox="1">
            <a:spLocks noChangeArrowheads="1"/>
          </p:cNvSpPr>
          <p:nvPr/>
        </p:nvSpPr>
        <p:spPr bwMode="auto">
          <a:xfrm>
            <a:off x="2378870" y="2674442"/>
            <a:ext cx="61347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Mon.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3" name="文字方塊 3"/>
          <p:cNvSpPr txBox="1">
            <a:spLocks noChangeArrowheads="1"/>
          </p:cNvSpPr>
          <p:nvPr/>
        </p:nvSpPr>
        <p:spPr bwMode="auto">
          <a:xfrm>
            <a:off x="3073598" y="2674442"/>
            <a:ext cx="647403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Tue.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4" name="文字方塊 4"/>
          <p:cNvSpPr txBox="1">
            <a:spLocks noChangeArrowheads="1"/>
          </p:cNvSpPr>
          <p:nvPr/>
        </p:nvSpPr>
        <p:spPr bwMode="auto">
          <a:xfrm>
            <a:off x="3762077" y="2674442"/>
            <a:ext cx="688479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Wed.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5" name="文字方塊 5"/>
          <p:cNvSpPr txBox="1">
            <a:spLocks noChangeArrowheads="1"/>
          </p:cNvSpPr>
          <p:nvPr/>
        </p:nvSpPr>
        <p:spPr bwMode="auto">
          <a:xfrm>
            <a:off x="4450557" y="2674442"/>
            <a:ext cx="93136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Thu.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6" name="文字方塊 6"/>
          <p:cNvSpPr txBox="1">
            <a:spLocks noChangeArrowheads="1"/>
          </p:cNvSpPr>
          <p:nvPr/>
        </p:nvSpPr>
        <p:spPr bwMode="auto">
          <a:xfrm>
            <a:off x="5057775" y="2674442"/>
            <a:ext cx="608112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Fri.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7" name="文字方塊 7"/>
          <p:cNvSpPr txBox="1">
            <a:spLocks noChangeArrowheads="1"/>
          </p:cNvSpPr>
          <p:nvPr/>
        </p:nvSpPr>
        <p:spPr bwMode="auto">
          <a:xfrm>
            <a:off x="5659636" y="2674442"/>
            <a:ext cx="856358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Sat.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8" name="文字方塊 8"/>
          <p:cNvSpPr txBox="1">
            <a:spLocks noChangeArrowheads="1"/>
          </p:cNvSpPr>
          <p:nvPr/>
        </p:nvSpPr>
        <p:spPr bwMode="auto">
          <a:xfrm>
            <a:off x="6290073" y="2674442"/>
            <a:ext cx="834033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en-US" altLang="zh-TW" sz="1000" dirty="0">
                <a:solidFill>
                  <a:prstClr val="black"/>
                </a:solidFill>
                <a:latin typeface="Calibri"/>
                <a:ea typeface="儷黑 Pro"/>
                <a:cs typeface="儷黑 Pro"/>
              </a:rPr>
              <a:t>Sun.</a:t>
            </a:r>
            <a:endParaRPr lang="zh-TW" altLang="en-US" sz="1000" dirty="0">
              <a:solidFill>
                <a:prstClr val="black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220179" name="文字方塊 1"/>
          <p:cNvSpPr txBox="1">
            <a:spLocks noChangeArrowheads="1"/>
          </p:cNvSpPr>
          <p:nvPr/>
        </p:nvSpPr>
        <p:spPr bwMode="auto">
          <a:xfrm>
            <a:off x="2794712" y="87616"/>
            <a:ext cx="3532717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defTabSz="457200" eaLnBrk="1" hangingPunct="1"/>
            <a:r>
              <a:rPr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每</a:t>
            </a:r>
            <a:r>
              <a:rPr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周計劃</a:t>
            </a:r>
            <a:endParaRPr lang="zh-TW" alt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  <a:p>
            <a:pPr algn="ctr" defTabSz="457200" eaLnBrk="1" hangingPunct="1"/>
            <a:r>
              <a:rPr lang="en-US" altLang="zh-TW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WEEKLY PLAN</a:t>
            </a:r>
            <a:endParaRPr lang="en-US" altLang="zh-TW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</p:txBody>
      </p:sp>
      <p:sp>
        <p:nvSpPr>
          <p:cNvPr id="2" name="向下箭號圖說文字 1"/>
          <p:cNvSpPr/>
          <p:nvPr/>
        </p:nvSpPr>
        <p:spPr>
          <a:xfrm>
            <a:off x="2465489" y="1216226"/>
            <a:ext cx="365224" cy="8099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en-US" altLang="zh-TW" sz="1000" dirty="0">
                <a:solidFill>
                  <a:prstClr val="white"/>
                </a:solidFill>
                <a:ea typeface="儷黑 Pro"/>
                <a:cs typeface="儷黑 Pro"/>
              </a:rPr>
              <a:t>A</a:t>
            </a:r>
          </a:p>
          <a:p>
            <a:pPr algn="ctr" defTabSz="457200">
              <a:defRPr/>
            </a:pPr>
            <a:r>
              <a:rPr lang="en-US" altLang="zh-TW" sz="1000" dirty="0">
                <a:solidFill>
                  <a:prstClr val="white"/>
                </a:solidFill>
                <a:ea typeface="儷黑 Pro"/>
                <a:cs typeface="儷黑 Pro"/>
              </a:rPr>
              <a:t>B</a:t>
            </a:r>
          </a:p>
          <a:p>
            <a:pPr algn="ctr" defTabSz="457200">
              <a:defRPr/>
            </a:pPr>
            <a:r>
              <a:rPr lang="en-US" altLang="zh-TW" sz="1000" dirty="0">
                <a:solidFill>
                  <a:prstClr val="white"/>
                </a:solidFill>
                <a:ea typeface="儷黑 Pro"/>
                <a:cs typeface="儷黑 Pro"/>
              </a:rPr>
              <a:t>C</a:t>
            </a:r>
            <a:endParaRPr lang="zh-TW" altLang="en-US" sz="1000" dirty="0">
              <a:solidFill>
                <a:prstClr val="white"/>
              </a:solidFill>
              <a:ea typeface="儷黑 Pro"/>
              <a:cs typeface="儷黑 Pro"/>
            </a:endParaRPr>
          </a:p>
        </p:txBody>
      </p:sp>
      <p:pic>
        <p:nvPicPr>
          <p:cNvPr id="20482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35" y="1199260"/>
            <a:ext cx="376833" cy="82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4824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62" y="1199260"/>
            <a:ext cx="376833" cy="82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" name="向下箭號圖說文字 2"/>
          <p:cNvSpPr/>
          <p:nvPr/>
        </p:nvSpPr>
        <p:spPr>
          <a:xfrm>
            <a:off x="6290073" y="1199260"/>
            <a:ext cx="417017" cy="82688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en-US" altLang="zh-TW" sz="1000" dirty="0">
                <a:solidFill>
                  <a:srgbClr val="FFFF00"/>
                </a:solidFill>
                <a:ea typeface="儷黑 Pro"/>
                <a:cs typeface="儷黑 Pro"/>
              </a:rPr>
              <a:t>U</a:t>
            </a:r>
          </a:p>
          <a:p>
            <a:pPr algn="ctr" defTabSz="457200">
              <a:defRPr/>
            </a:pPr>
            <a:r>
              <a:rPr lang="en-US" altLang="zh-TW" sz="1000" dirty="0">
                <a:solidFill>
                  <a:srgbClr val="FFFF00"/>
                </a:solidFill>
                <a:ea typeface="儷黑 Pro"/>
                <a:cs typeface="儷黑 Pro"/>
              </a:rPr>
              <a:t>B</a:t>
            </a:r>
          </a:p>
          <a:p>
            <a:pPr algn="ctr" defTabSz="457200">
              <a:defRPr/>
            </a:pPr>
            <a:r>
              <a:rPr lang="en-US" altLang="zh-TW" sz="1000" dirty="0">
                <a:solidFill>
                  <a:srgbClr val="FFFF00"/>
                </a:solidFill>
                <a:ea typeface="儷黑 Pro"/>
                <a:cs typeface="儷黑 Pro"/>
              </a:rPr>
              <a:t>P</a:t>
            </a:r>
            <a:endParaRPr lang="zh-TW" altLang="en-US" sz="1000" dirty="0">
              <a:solidFill>
                <a:srgbClr val="FFFF00"/>
              </a:solidFill>
              <a:ea typeface="儷黑 Pro"/>
              <a:cs typeface="儷黑 Pro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830713" y="2803940"/>
            <a:ext cx="4386543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457200" eaLnBrk="1" hangingPunct="1"/>
            <a:r>
              <a:rPr lang="zh-TW" altLang="en-US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量變</a:t>
            </a:r>
            <a:r>
              <a:rPr lang="zh-TW" altLang="en-US" sz="3200" b="1" dirty="0">
                <a:ln>
                  <a:solidFill>
                    <a:prstClr val="black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才會有</a:t>
            </a:r>
            <a:r>
              <a:rPr lang="zh-TW" altLang="en-US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質</a:t>
            </a:r>
            <a:r>
              <a:rPr lang="zh-TW" altLang="en-US" sz="3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變</a:t>
            </a:r>
            <a:endParaRPr lang="en-US" altLang="zh-TW" sz="3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  <a:p>
            <a:pPr defTabSz="457200" eaLnBrk="1" hangingPunct="1"/>
            <a:r>
              <a:rPr lang="en-US" altLang="zh-TW" sz="2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QUANTITY </a:t>
            </a:r>
            <a:r>
              <a:rPr lang="en-US" altLang="zh-TW" sz="28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CHANGES</a:t>
            </a:r>
          </a:p>
          <a:p>
            <a:pPr defTabSz="457200" eaLnBrk="1" hangingPunct="1"/>
            <a:r>
              <a:rPr lang="en-US" altLang="zh-TW" sz="2800" b="1" dirty="0">
                <a:ln>
                  <a:solidFill>
                    <a:prstClr val="black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AND THEN </a:t>
            </a:r>
            <a:r>
              <a:rPr lang="en-US" altLang="zh-TW" sz="28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QUALITY</a:t>
            </a:r>
          </a:p>
          <a:p>
            <a:pPr defTabSz="457200" eaLnBrk="1" hangingPunct="1"/>
            <a:r>
              <a:rPr lang="en-US" altLang="zh-TW" sz="28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CHANGES</a:t>
            </a:r>
          </a:p>
          <a:p>
            <a:pPr defTabSz="457200" eaLnBrk="1" hangingPunct="1"/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8152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725" y="1635157"/>
            <a:ext cx="7688687" cy="1690627"/>
          </a:xfrm>
        </p:spPr>
        <p:txBody>
          <a:bodyPr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4.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 每</a:t>
            </a:r>
            <a:r>
              <a:rPr lang="zh-TW" altLang="en-US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周固定參與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Coring</a:t>
            </a:r>
            <a:r>
              <a:rPr lang="zh-TW" altLang="en-US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的人數</a:t>
            </a:r>
            <a:br>
              <a:rPr lang="zh-TW" altLang="en-US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</a:br>
            <a:r>
              <a:rPr lang="en-US" altLang="zh-TW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REGULAR participants in weekly coring</a:t>
            </a:r>
            <a:br>
              <a:rPr lang="en-US" altLang="zh-TW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</a:br>
            <a:endParaRPr lang="zh-TW" altLang="en-US" dirty="0">
              <a:solidFill>
                <a:srgbClr val="FF0000"/>
              </a:solidFill>
              <a:latin typeface="+mn-lt"/>
              <a:ea typeface="儷黑 Pro"/>
              <a:cs typeface="儷黑 Pro"/>
            </a:endParaRPr>
          </a:p>
        </p:txBody>
      </p:sp>
      <p:pic>
        <p:nvPicPr>
          <p:cNvPr id="1028" name="Picture 4" descr="http://4.bp.blogspot.com/-HR60xQfvk4s/Us4gjoBSsYI/AAAAAAAAItY/quBY7IxjLQs/s1600/target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3" y="309467"/>
            <a:ext cx="2230393" cy="149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2"/>
          <p:cNvSpPr/>
          <p:nvPr/>
        </p:nvSpPr>
        <p:spPr>
          <a:xfrm>
            <a:off x="1632939" y="180224"/>
            <a:ext cx="3203883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設定目標～</a:t>
            </a:r>
            <a:endParaRPr lang="en-US" altLang="zh-CN" sz="3600" cap="all" spc="38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Set your Goal</a:t>
            </a:r>
          </a:p>
        </p:txBody>
      </p:sp>
    </p:spTree>
    <p:extLst>
      <p:ext uri="{BB962C8B-B14F-4D97-AF65-F5344CB8AC3E}">
        <p14:creationId xmlns:p14="http://schemas.microsoft.com/office/powerpoint/2010/main" val="1006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0663" y="126948"/>
            <a:ext cx="4743450" cy="536972"/>
          </a:xfrm>
        </p:spPr>
        <p:txBody>
          <a:bodyPr lIns="68580" tIns="34290" rIns="68580" bIns="34290">
            <a:noAutofit/>
          </a:bodyPr>
          <a:lstStyle/>
          <a:p>
            <a:r>
              <a:rPr lang="zh-TW" altLang="en-US" sz="32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小組聚會</a:t>
            </a:r>
            <a:r>
              <a:rPr lang="en-US" altLang="zh-TW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Coring</a:t>
            </a:r>
            <a:r>
              <a:rPr lang="en-US" altLang="zh-TW" sz="3200" b="1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3200" b="1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endParaRPr lang="zh-TW" altLang="en-US" sz="3200" dirty="0">
              <a:solidFill>
                <a:srgbClr val="003300"/>
              </a:solidFill>
              <a:latin typeface="+mn-lt"/>
              <a:ea typeface="儷黑 Pro"/>
              <a:cs typeface="儷黑 Pro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67" y="2629475"/>
            <a:ext cx="4698522" cy="20752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2" y="638059"/>
            <a:ext cx="3456384" cy="25922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290598" y="880811"/>
            <a:ext cx="2056054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prstClr val="black"/>
                </a:solidFill>
                <a:ea typeface="儷黑 Pro"/>
                <a:cs typeface="儷黑 Pro"/>
              </a:rPr>
              <a:t>1.</a:t>
            </a:r>
            <a:r>
              <a:rPr lang="zh-TW" altLang="en-US" dirty="0">
                <a:solidFill>
                  <a:prstClr val="black"/>
                </a:solidFill>
                <a:ea typeface="儷黑 Pro"/>
                <a:cs typeface="儷黑 Pro"/>
              </a:rPr>
              <a:t>參加</a:t>
            </a:r>
            <a:r>
              <a:rPr lang="en-US" altLang="zh-TW" dirty="0">
                <a:solidFill>
                  <a:prstClr val="black"/>
                </a:solidFill>
                <a:ea typeface="儷黑 Pro"/>
                <a:cs typeface="儷黑 Pro"/>
              </a:rPr>
              <a:t>ATTENDANCE</a:t>
            </a:r>
          </a:p>
          <a:p>
            <a:pPr defTabSz="457200"/>
            <a:r>
              <a:rPr lang="zh-TW" altLang="en-US" dirty="0">
                <a:solidFill>
                  <a:prstClr val="black"/>
                </a:solidFill>
                <a:ea typeface="儷黑 Pro"/>
                <a:cs typeface="儷黑 Pro"/>
              </a:rPr>
              <a:t>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189008" y="1532021"/>
            <a:ext cx="2230756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00B0F0"/>
                </a:solidFill>
                <a:ea typeface="儷黑 Pro"/>
                <a:cs typeface="儷黑 Pro"/>
              </a:rPr>
              <a:t>2.</a:t>
            </a:r>
            <a:r>
              <a:rPr lang="zh-TW" altLang="en-US" dirty="0">
                <a:solidFill>
                  <a:srgbClr val="00B0F0"/>
                </a:solidFill>
                <a:ea typeface="儷黑 Pro"/>
                <a:cs typeface="儷黑 Pro"/>
              </a:rPr>
              <a:t>參與</a:t>
            </a:r>
            <a:r>
              <a:rPr lang="en-US" altLang="zh-TW" dirty="0">
                <a:solidFill>
                  <a:srgbClr val="00B0F0"/>
                </a:solidFill>
                <a:ea typeface="儷黑 Pro"/>
                <a:cs typeface="儷黑 Pro"/>
              </a:rPr>
              <a:t>PARTICIPATION</a:t>
            </a:r>
          </a:p>
          <a:p>
            <a:pPr defTabSz="457200"/>
            <a:r>
              <a:rPr lang="zh-TW" altLang="en-US" dirty="0">
                <a:solidFill>
                  <a:srgbClr val="00B0F0"/>
                </a:solidFill>
                <a:ea typeface="儷黑 Pro"/>
                <a:cs typeface="儷黑 Pro"/>
              </a:rPr>
              <a:t> 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22388" y="2155269"/>
            <a:ext cx="2651169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F79646">
                    <a:lumMod val="75000"/>
                  </a:srgbClr>
                </a:solidFill>
                <a:ea typeface="儷黑 Pro"/>
                <a:cs typeface="儷黑 Pro"/>
              </a:rPr>
              <a:t>3.</a:t>
            </a:r>
            <a:r>
              <a:rPr lang="zh-TW" altLang="en-US" dirty="0">
                <a:solidFill>
                  <a:srgbClr val="F79646">
                    <a:lumMod val="75000"/>
                  </a:srgbClr>
                </a:solidFill>
                <a:ea typeface="儷黑 Pro"/>
                <a:cs typeface="儷黑 Pro"/>
              </a:rPr>
              <a:t>自己團隊的</a:t>
            </a:r>
            <a:r>
              <a:rPr lang="en-US" altLang="zh-TW" dirty="0">
                <a:solidFill>
                  <a:srgbClr val="F79646">
                    <a:lumMod val="75000"/>
                  </a:srgbClr>
                </a:solidFill>
                <a:ea typeface="儷黑 Pro"/>
                <a:cs typeface="儷黑 Pro"/>
              </a:rPr>
              <a:t>Coring</a:t>
            </a:r>
          </a:p>
          <a:p>
            <a:pPr defTabSz="457200"/>
            <a:r>
              <a:rPr lang="en-US" altLang="zh-TW" dirty="0">
                <a:solidFill>
                  <a:srgbClr val="F79646">
                    <a:lumMod val="75000"/>
                  </a:srgbClr>
                </a:solidFill>
                <a:ea typeface="儷黑 Pro"/>
                <a:cs typeface="儷黑 Pro"/>
              </a:rPr>
              <a:t>YOUR OWN TEAM CORING</a:t>
            </a:r>
          </a:p>
          <a:p>
            <a:pPr defTabSz="457200"/>
            <a:r>
              <a:rPr lang="zh-TW" altLang="en-US" dirty="0">
                <a:solidFill>
                  <a:srgbClr val="F79646">
                    <a:lumMod val="75000"/>
                  </a:srgbClr>
                </a:solidFill>
                <a:ea typeface="儷黑 Pro"/>
                <a:cs typeface="儷黑 Pr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89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57213" indent="-2143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8572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2001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5430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C4CA9E-EE7E-4591-9565-F13E98FEAB8C}" type="slidenum">
              <a:rPr kumimoji="0" lang="en-US" altLang="zh-TW" smtClean="0">
                <a:solidFill>
                  <a:srgbClr val="898989"/>
                </a:solidFill>
                <a:latin typeface="Calibri"/>
                <a:ea typeface="儷黑 Pro"/>
                <a:cs typeface="儷黑 Pro"/>
              </a:rPr>
              <a:pPr eaLnBrk="1" hangingPunct="1"/>
              <a:t>17</a:t>
            </a:fld>
            <a:endParaRPr kumimoji="0" lang="en-US" altLang="zh-TW" smtClean="0">
              <a:solidFill>
                <a:srgbClr val="898989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190467" name="Rectangle 2"/>
          <p:cNvSpPr>
            <a:spLocks noGrp="1"/>
          </p:cNvSpPr>
          <p:nvPr>
            <p:ph type="title"/>
          </p:nvPr>
        </p:nvSpPr>
        <p:spPr>
          <a:xfrm>
            <a:off x="1371600" y="0"/>
            <a:ext cx="6172200" cy="465535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成功的三</a:t>
            </a:r>
            <a:r>
              <a:rPr lang="zh-CN" altLang="en-US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年</a:t>
            </a:r>
            <a:r>
              <a:rPr lang="zh-TW" altLang="en-US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計劃</a:t>
            </a:r>
            <a:r>
              <a:rPr lang="en-US" altLang="zh-CN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CN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r>
              <a:rPr lang="en-US" altLang="zh-TW" sz="3200" b="1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SUCCESSFUL </a:t>
            </a:r>
            <a:r>
              <a:rPr lang="en-US" altLang="zh-TW" sz="3200" b="1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3-YEAR PLAN</a:t>
            </a:r>
            <a:br>
              <a:rPr lang="en-US" altLang="zh-TW" sz="3200" b="1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endParaRPr lang="zh-TW" altLang="en-US" sz="3200" b="1" dirty="0">
              <a:solidFill>
                <a:srgbClr val="003300"/>
              </a:solidFill>
              <a:latin typeface="+mn-lt"/>
              <a:ea typeface="儷黑 Pro"/>
              <a:cs typeface="儷黑 Pro"/>
            </a:endParaRPr>
          </a:p>
        </p:txBody>
      </p:sp>
      <p:graphicFrame>
        <p:nvGraphicFramePr>
          <p:cNvPr id="17602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299055"/>
              </p:ext>
            </p:extLst>
          </p:nvPr>
        </p:nvGraphicFramePr>
        <p:xfrm>
          <a:off x="1332439" y="969298"/>
          <a:ext cx="6535341" cy="3048000"/>
        </p:xfrm>
        <a:graphic>
          <a:graphicData uri="http://schemas.openxmlformats.org/drawingml/2006/table">
            <a:tbl>
              <a:tblPr/>
              <a:tblGrid>
                <a:gridCol w="2593181"/>
                <a:gridCol w="394216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 MONTHS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 MONTHS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MONTHS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 MONTHS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MONTHS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MONTH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WEEKS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周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WEEKS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周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WEEK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周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1,875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個月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/3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$103,500/276,000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>
            <a:spLocks noChangeArrowheads="1"/>
          </p:cNvSpPr>
          <p:nvPr/>
        </p:nvSpPr>
        <p:spPr bwMode="auto">
          <a:xfrm rot="670233">
            <a:off x="4804259" y="1586262"/>
            <a:ext cx="4485626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Remainders Win!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剩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儷黑 Pro"/>
                <a:cs typeface="儷黑 Pro"/>
              </a:rPr>
              <a:t>者為王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21223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57213" indent="-214313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857250" indent="-1714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200150" indent="-1714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543050" indent="-1714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6E4BFD1-44C4-43D9-8CC7-B9E09B522C1C}" type="slidenum">
              <a:rPr lang="en-US" altLang="zh-TW" b="0">
                <a:solidFill>
                  <a:srgbClr val="FFFFFF"/>
                </a:solidFill>
                <a:latin typeface="Calibri"/>
                <a:ea typeface="儷黑 Pro"/>
                <a:cs typeface="儷黑 Pro"/>
              </a:rPr>
              <a:pPr/>
              <a:t>18</a:t>
            </a:fld>
            <a:endParaRPr lang="en-US" altLang="zh-TW" b="0">
              <a:solidFill>
                <a:srgbClr val="FFFFFF"/>
              </a:solidFill>
              <a:latin typeface="Calibri"/>
              <a:ea typeface="儷黑 Pro"/>
              <a:cs typeface="儷黑 Pro"/>
            </a:endParaRPr>
          </a:p>
        </p:txBody>
      </p:sp>
      <p:sp>
        <p:nvSpPr>
          <p:cNvPr id="182275" name="Text Box 2"/>
          <p:cNvSpPr txBox="1">
            <a:spLocks noChangeArrowheads="1"/>
          </p:cNvSpPr>
          <p:nvPr/>
        </p:nvSpPr>
        <p:spPr bwMode="auto">
          <a:xfrm>
            <a:off x="2114550" y="228600"/>
            <a:ext cx="508635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/>
            <a:r>
              <a:rPr lang="en-US" altLang="zh-TW" sz="4100" b="0">
                <a:solidFill>
                  <a:srgbClr val="FF0000"/>
                </a:solidFill>
                <a:latin typeface="Calibri"/>
                <a:ea typeface="儷黑 Pro"/>
                <a:cs typeface="儷黑 Pro"/>
              </a:rPr>
              <a:t>   </a:t>
            </a:r>
          </a:p>
        </p:txBody>
      </p:sp>
      <p:grpSp>
        <p:nvGrpSpPr>
          <p:cNvPr id="182276" name="Group 3"/>
          <p:cNvGrpSpPr>
            <a:grpSpLocks/>
          </p:cNvGrpSpPr>
          <p:nvPr/>
        </p:nvGrpSpPr>
        <p:grpSpPr bwMode="auto">
          <a:xfrm>
            <a:off x="3600450" y="1329929"/>
            <a:ext cx="3943350" cy="3600450"/>
            <a:chOff x="1248" y="240"/>
            <a:chExt cx="4176" cy="3600"/>
          </a:xfrm>
        </p:grpSpPr>
        <p:sp>
          <p:nvSpPr>
            <p:cNvPr id="182294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zh-TW" altLang="en-US">
                <a:solidFill>
                  <a:srgbClr val="FFFFFF"/>
                </a:solidFill>
                <a:ea typeface="儷黑 Pro"/>
                <a:cs typeface="儷黑 Pro"/>
              </a:endParaRPr>
            </a:p>
          </p:txBody>
        </p:sp>
        <p:sp>
          <p:nvSpPr>
            <p:cNvPr id="182295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zh-TW" altLang="en-US">
                <a:solidFill>
                  <a:srgbClr val="FFFFFF"/>
                </a:solidFill>
                <a:ea typeface="儷黑 Pro"/>
                <a:cs typeface="儷黑 Pro"/>
              </a:endParaRPr>
            </a:p>
          </p:txBody>
        </p:sp>
        <p:sp>
          <p:nvSpPr>
            <p:cNvPr id="182296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zh-TW" altLang="en-US">
                <a:solidFill>
                  <a:srgbClr val="FFFFFF"/>
                </a:solidFill>
                <a:ea typeface="儷黑 Pro"/>
                <a:cs typeface="儷黑 Pro"/>
              </a:endParaRPr>
            </a:p>
          </p:txBody>
        </p:sp>
        <p:sp>
          <p:nvSpPr>
            <p:cNvPr id="182297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zh-TW" altLang="en-US">
                <a:solidFill>
                  <a:srgbClr val="FFFFFF"/>
                </a:solidFill>
                <a:ea typeface="儷黑 Pro"/>
                <a:cs typeface="儷黑 Pro"/>
              </a:endParaRPr>
            </a:p>
          </p:txBody>
        </p:sp>
      </p:grpSp>
      <p:sp>
        <p:nvSpPr>
          <p:cNvPr id="856072" name="Line 8"/>
          <p:cNvSpPr>
            <a:spLocks noChangeShapeType="1"/>
          </p:cNvSpPr>
          <p:nvPr/>
        </p:nvSpPr>
        <p:spPr bwMode="auto">
          <a:xfrm flipH="1">
            <a:off x="2286000" y="1314450"/>
            <a:ext cx="3314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FFFF"/>
              </a:solidFill>
              <a:ea typeface="儷黑 Pro"/>
              <a:cs typeface="儷黑 Pro"/>
            </a:endParaRPr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 flipH="1">
            <a:off x="2571750" y="2114550"/>
            <a:ext cx="2571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FFFF"/>
              </a:solidFill>
              <a:ea typeface="儷黑 Pro"/>
              <a:cs typeface="儷黑 Pro"/>
            </a:endParaRPr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H="1">
            <a:off x="2914650" y="3028950"/>
            <a:ext cx="17145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FFFF"/>
              </a:solidFill>
              <a:ea typeface="儷黑 Pro"/>
              <a:cs typeface="儷黑 Pro"/>
            </a:endParaRPr>
          </a:p>
        </p:txBody>
      </p:sp>
      <p:sp>
        <p:nvSpPr>
          <p:cNvPr id="856075" name="Line 11"/>
          <p:cNvSpPr>
            <a:spLocks noChangeShapeType="1"/>
          </p:cNvSpPr>
          <p:nvPr/>
        </p:nvSpPr>
        <p:spPr bwMode="auto">
          <a:xfrm flipH="1">
            <a:off x="3257550" y="3943350"/>
            <a:ext cx="8572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FFFF"/>
              </a:solidFill>
              <a:ea typeface="儷黑 Pro"/>
              <a:cs typeface="儷黑 Pro"/>
            </a:endParaRPr>
          </a:p>
        </p:txBody>
      </p:sp>
      <p:sp>
        <p:nvSpPr>
          <p:cNvPr id="856076" name="Text Box 12"/>
          <p:cNvSpPr txBox="1">
            <a:spLocks noChangeArrowheads="1"/>
          </p:cNvSpPr>
          <p:nvPr/>
        </p:nvSpPr>
        <p:spPr bwMode="auto">
          <a:xfrm>
            <a:off x="2514600" y="1329929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en-US" altLang="zh-TW" sz="24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$ $ $ $ $ $ $ $ $ $ $ $ $ $ $ $ $ </a:t>
            </a:r>
          </a:p>
        </p:txBody>
      </p:sp>
      <p:sp>
        <p:nvSpPr>
          <p:cNvPr id="856077" name="Text Box 13"/>
          <p:cNvSpPr txBox="1">
            <a:spLocks noChangeArrowheads="1"/>
          </p:cNvSpPr>
          <p:nvPr/>
        </p:nvSpPr>
        <p:spPr bwMode="auto">
          <a:xfrm>
            <a:off x="2842022" y="2139554"/>
            <a:ext cx="200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en-US" altLang="zh-TW" sz="24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$ $ $ $ $ $ $ $ $ $ $ $ </a:t>
            </a:r>
          </a:p>
        </p:txBody>
      </p:sp>
      <p:sp>
        <p:nvSpPr>
          <p:cNvPr id="856078" name="Text Box 14"/>
          <p:cNvSpPr txBox="1">
            <a:spLocks noChangeArrowheads="1"/>
          </p:cNvSpPr>
          <p:nvPr/>
        </p:nvSpPr>
        <p:spPr bwMode="auto">
          <a:xfrm>
            <a:off x="3203972" y="3057525"/>
            <a:ext cx="1314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en-US" altLang="zh-TW" sz="24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$ $ $ $ $ $ $ </a:t>
            </a:r>
          </a:p>
        </p:txBody>
      </p:sp>
      <p:sp>
        <p:nvSpPr>
          <p:cNvPr id="856079" name="Text Box 15"/>
          <p:cNvSpPr txBox="1">
            <a:spLocks noChangeArrowheads="1"/>
          </p:cNvSpPr>
          <p:nvPr/>
        </p:nvSpPr>
        <p:spPr bwMode="auto">
          <a:xfrm>
            <a:off x="3383756" y="4057650"/>
            <a:ext cx="6858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en-US" altLang="zh-TW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$ $ </a:t>
            </a:r>
          </a:p>
        </p:txBody>
      </p:sp>
      <p:sp>
        <p:nvSpPr>
          <p:cNvPr id="856080" name="Text Box 16"/>
          <p:cNvSpPr txBox="1">
            <a:spLocks noChangeArrowheads="1"/>
          </p:cNvSpPr>
          <p:nvPr/>
        </p:nvSpPr>
        <p:spPr bwMode="auto">
          <a:xfrm>
            <a:off x="4807320" y="3926540"/>
            <a:ext cx="1610957" cy="10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zh-TW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Devote</a:t>
            </a:r>
          </a:p>
          <a:p>
            <a:pPr algn="ctr" defTabSz="457200">
              <a:spcBef>
                <a:spcPct val="50000"/>
              </a:spcBef>
            </a:pPr>
            <a:r>
              <a:rPr lang="zh-TW" alt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付出</a:t>
            </a:r>
          </a:p>
        </p:txBody>
      </p:sp>
      <p:sp>
        <p:nvSpPr>
          <p:cNvPr id="856081" name="Text Box 17"/>
          <p:cNvSpPr txBox="1">
            <a:spLocks noChangeArrowheads="1"/>
          </p:cNvSpPr>
          <p:nvPr/>
        </p:nvSpPr>
        <p:spPr bwMode="auto">
          <a:xfrm>
            <a:off x="4810680" y="3082738"/>
            <a:ext cx="15538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zh-TW" sz="23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Devote</a:t>
            </a:r>
          </a:p>
          <a:p>
            <a:pPr algn="ctr" defTabSz="457200">
              <a:spcBef>
                <a:spcPct val="50000"/>
              </a:spcBef>
            </a:pPr>
            <a:r>
              <a:rPr lang="zh-TW" altLang="en-US" sz="23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付出</a:t>
            </a:r>
          </a:p>
        </p:txBody>
      </p:sp>
      <p:sp>
        <p:nvSpPr>
          <p:cNvPr id="856082" name="Text Box 18"/>
          <p:cNvSpPr txBox="1">
            <a:spLocks noChangeArrowheads="1"/>
          </p:cNvSpPr>
          <p:nvPr/>
        </p:nvSpPr>
        <p:spPr bwMode="auto">
          <a:xfrm>
            <a:off x="4961963" y="2228851"/>
            <a:ext cx="12573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zh-TW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Devote</a:t>
            </a:r>
          </a:p>
          <a:p>
            <a:pPr algn="ctr" defTabSz="457200">
              <a:spcBef>
                <a:spcPct val="50000"/>
              </a:spcBef>
            </a:pPr>
            <a:r>
              <a:rPr lang="zh-TW" alt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付出</a:t>
            </a:r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5210734" y="1657350"/>
            <a:ext cx="74295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zh-TW" sz="9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Devote</a:t>
            </a:r>
          </a:p>
          <a:p>
            <a:pPr algn="ctr" defTabSz="457200">
              <a:spcBef>
                <a:spcPct val="50000"/>
              </a:spcBef>
            </a:pPr>
            <a:r>
              <a:rPr lang="zh-TW" altLang="en-US" sz="9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付出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1476128" y="87892"/>
            <a:ext cx="7317582" cy="114646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zh-CN" alt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美安</a:t>
            </a:r>
            <a:r>
              <a:rPr lang="en-US" altLang="zh-CN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2-3</a:t>
            </a:r>
            <a:r>
              <a:rPr lang="zh-CN" alt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年成</a:t>
            </a:r>
            <a:r>
              <a:rPr lang="zh-CN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功</a:t>
            </a:r>
            <a:r>
              <a:rPr lang="zh-TW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步驟</a:t>
            </a:r>
            <a:endParaRPr lang="zh-TW" alt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儷黑 Pro"/>
              <a:cs typeface="儷黑 Pro"/>
            </a:endParaRPr>
          </a:p>
          <a:p>
            <a:pPr defTabSz="457200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Market </a:t>
            </a:r>
            <a:r>
              <a:rPr lang="en-US" altLang="zh-TW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Singapore’s Successful 2-3 Years </a:t>
            </a:r>
            <a:r>
              <a:rPr lang="en-US" altLang="zh-TW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儷黑 Pro"/>
                <a:cs typeface="儷黑 Pro"/>
              </a:rPr>
              <a:t>Plan</a:t>
            </a:r>
            <a:endParaRPr lang="en-US" altLang="zh-TW" sz="28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儷黑 Pro"/>
              <a:cs typeface="儷黑 Pro"/>
            </a:endParaRPr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 flipH="1" flipV="1">
            <a:off x="3257550" y="3943350"/>
            <a:ext cx="342900" cy="971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 flipH="1" flipV="1">
            <a:off x="2914650" y="3028950"/>
            <a:ext cx="3429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 flipH="1" flipV="1">
            <a:off x="2571750" y="2114550"/>
            <a:ext cx="3429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 flipH="1" flipV="1">
            <a:off x="2286000" y="1314450"/>
            <a:ext cx="285750" cy="800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457200"/>
            <a:endParaRPr lang="zh-TW" altLang="en-US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23769" y="4091145"/>
            <a:ext cx="138872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$11,500/M</a:t>
            </a:r>
          </a:p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$11,500/</a:t>
            </a:r>
            <a:r>
              <a:rPr lang="zh-TW" altLang="en-US" dirty="0">
                <a:solidFill>
                  <a:srgbClr val="FF0000"/>
                </a:solidFill>
                <a:ea typeface="儷黑 Pro"/>
                <a:cs typeface="儷黑 Pro"/>
              </a:rPr>
              <a:t>月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674864" y="3319299"/>
            <a:ext cx="15048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$16,100/M</a:t>
            </a:r>
          </a:p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$16,100/</a:t>
            </a:r>
            <a:r>
              <a:rPr lang="zh-TW" altLang="en-US" dirty="0">
                <a:solidFill>
                  <a:srgbClr val="FF0000"/>
                </a:solidFill>
                <a:ea typeface="儷黑 Pro"/>
                <a:cs typeface="儷黑 Pro"/>
              </a:rPr>
              <a:t>月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362104" y="2404899"/>
            <a:ext cx="15048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$16,100/W</a:t>
            </a:r>
          </a:p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$16,100/</a:t>
            </a:r>
            <a:r>
              <a:rPr lang="zh-TW" altLang="en-US" dirty="0">
                <a:solidFill>
                  <a:srgbClr val="FF0000"/>
                </a:solidFill>
                <a:ea typeface="儷黑 Pro"/>
                <a:cs typeface="儷黑 Pro"/>
              </a:rPr>
              <a:t>周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162624" y="1551989"/>
            <a:ext cx="15048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$27,600/W</a:t>
            </a:r>
          </a:p>
          <a:p>
            <a:pPr defTabSz="457200"/>
            <a:r>
              <a:rPr lang="en-US" altLang="zh-TW" dirty="0">
                <a:solidFill>
                  <a:srgbClr val="FF0000"/>
                </a:solidFill>
                <a:ea typeface="儷黑 Pro"/>
                <a:cs typeface="儷黑 Pro"/>
              </a:rPr>
              <a:t>$27,600/</a:t>
            </a:r>
            <a:r>
              <a:rPr lang="zh-TW" altLang="en-US" dirty="0">
                <a:solidFill>
                  <a:srgbClr val="FF0000"/>
                </a:solidFill>
                <a:ea typeface="儷黑 Pro"/>
                <a:cs typeface="儷黑 Pro"/>
              </a:rPr>
              <a:t>周</a:t>
            </a:r>
            <a:endParaRPr lang="en-US" altLang="zh-TW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15649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5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5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2" grpId="0" animBg="1"/>
      <p:bldP spid="856073" grpId="0" animBg="1"/>
      <p:bldP spid="856074" grpId="0" animBg="1"/>
      <p:bldP spid="856075" grpId="0" animBg="1"/>
      <p:bldP spid="856076" grpId="0"/>
      <p:bldP spid="856077" grpId="0"/>
      <p:bldP spid="856078" grpId="0"/>
      <p:bldP spid="856079" grpId="0"/>
      <p:bldP spid="856080" grpId="0"/>
      <p:bldP spid="856081" grpId="0"/>
      <p:bldP spid="856082" grpId="0"/>
      <p:bldP spid="856083" grpId="0"/>
      <p:bldP spid="856085" grpId="0" animBg="1"/>
      <p:bldP spid="856086" grpId="0" animBg="1"/>
      <p:bldP spid="856087" grpId="0" animBg="1"/>
      <p:bldP spid="8560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302985"/>
            <a:ext cx="7171191" cy="453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2933809" y="2257553"/>
            <a:ext cx="2973385" cy="63863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en-US" altLang="zh-TW" sz="3700" dirty="0">
                <a:solidFill>
                  <a:srgbClr val="FFFF00"/>
                </a:solidFill>
                <a:ea typeface="儷黑 Pro"/>
                <a:cs typeface="儷黑 Pro"/>
              </a:rPr>
              <a:t>Burning Desire</a:t>
            </a:r>
            <a:endParaRPr lang="zh-TW" altLang="en-US" sz="3700" dirty="0">
              <a:solidFill>
                <a:srgbClr val="FFFF00"/>
              </a:solidFill>
              <a:ea typeface="儷黑 Pro"/>
              <a:cs typeface="儷黑 Pro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05666" y="1821009"/>
            <a:ext cx="218988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457200"/>
            <a:r>
              <a:rPr lang="zh-TW" altLang="en-US" sz="3000" b="1" dirty="0">
                <a:solidFill>
                  <a:srgbClr val="FFFF00"/>
                </a:solidFill>
                <a:ea typeface="儷黑 Pro"/>
                <a:cs typeface="儷黑 Pro"/>
              </a:rPr>
              <a:t>炙熱的渴望</a:t>
            </a:r>
          </a:p>
        </p:txBody>
      </p:sp>
    </p:spTree>
    <p:extLst>
      <p:ext uri="{BB962C8B-B14F-4D97-AF65-F5344CB8AC3E}">
        <p14:creationId xmlns:p14="http://schemas.microsoft.com/office/powerpoint/2010/main" val="28192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投影片編號版面配置區 2"/>
          <p:cNvSpPr txBox="1">
            <a:spLocks noGrp="1"/>
          </p:cNvSpPr>
          <p:nvPr/>
        </p:nvSpPr>
        <p:spPr bwMode="auto">
          <a:xfrm>
            <a:off x="5686425" y="4157663"/>
            <a:ext cx="1200150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C4F6D00-515B-4AE8-84D1-F86F48571511}" type="slidenum">
              <a:rPr lang="en-US" altLang="zh-TW" sz="700">
                <a:solidFill>
                  <a:srgbClr val="003300"/>
                </a:solidFill>
                <a:latin typeface="Calibri"/>
                <a:ea typeface="Heiti TC Light"/>
                <a:cs typeface="Heiti TC Light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sz="700" dirty="0">
              <a:solidFill>
                <a:srgbClr val="003300"/>
              </a:solidFill>
              <a:latin typeface="Calibri"/>
              <a:ea typeface="Heiti TC Light"/>
              <a:cs typeface="Heiti TC Light"/>
            </a:endParaRPr>
          </a:p>
        </p:txBody>
      </p:sp>
      <p:pic>
        <p:nvPicPr>
          <p:cNvPr id="35842" name="Picture 2" descr="http://a7.sphotos.ak.fbcdn.net/hphotos-ak-snc7/405367_3023970046840_1315928908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92" y="-23679746"/>
            <a:ext cx="36540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3" y="90764"/>
            <a:ext cx="2331089" cy="438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817043" y="2148819"/>
            <a:ext cx="3894665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1400" b="1" dirty="0">
                <a:solidFill>
                  <a:srgbClr val="003300"/>
                </a:solidFill>
                <a:ea typeface="Heiti TC Light"/>
                <a:cs typeface="Heiti TC Light"/>
              </a:rPr>
              <a:t>9-Year Experience in a Foreign Insurance Company</a:t>
            </a:r>
            <a:endParaRPr kumimoji="1" lang="en-US" altLang="zh-TW" sz="1400" b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003300"/>
                </a:solidFill>
                <a:ea typeface="Heiti TC Light"/>
                <a:cs typeface="Heiti TC Light"/>
              </a:rPr>
              <a:t>A Branch Manager of a </a:t>
            </a:r>
            <a:r>
              <a:rPr kumimoji="1" lang="en-US" altLang="zh-CN" sz="1400" b="1" dirty="0">
                <a:solidFill>
                  <a:srgbClr val="003300"/>
                </a:solidFill>
                <a:ea typeface="Heiti TC Light"/>
                <a:cs typeface="Heiti TC Light"/>
              </a:rPr>
              <a:t>Foreign Insurance Company in the age of 27</a:t>
            </a:r>
            <a:endParaRPr kumimoji="1" lang="en-US" altLang="zh-TW" sz="1400" b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003300"/>
                </a:solidFill>
                <a:ea typeface="Heiti TC Light"/>
                <a:cs typeface="Heiti TC Light"/>
              </a:rPr>
              <a:t>Former Local Coordinator in South Region, Taipei City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003300"/>
                </a:solidFill>
                <a:ea typeface="Heiti TC Light"/>
                <a:cs typeface="Heiti TC Light"/>
              </a:rPr>
              <a:t>Former NMTSS Fund Committee</a:t>
            </a:r>
            <a:endParaRPr kumimoji="1" lang="en-US" altLang="zh-CN" sz="1400" b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003300"/>
                </a:solidFill>
                <a:ea typeface="Heiti TC Light"/>
                <a:cs typeface="Heiti TC Light"/>
              </a:rPr>
              <a:t>Present Market Taiwan’s Leaders Committee (TLC)</a:t>
            </a:r>
          </a:p>
        </p:txBody>
      </p:sp>
      <p:sp>
        <p:nvSpPr>
          <p:cNvPr id="5" name="矩形 4"/>
          <p:cNvSpPr/>
          <p:nvPr/>
        </p:nvSpPr>
        <p:spPr>
          <a:xfrm>
            <a:off x="170441" y="932154"/>
            <a:ext cx="3355042" cy="29931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003300"/>
                </a:solidFill>
                <a:ea typeface="Heiti TC Light"/>
                <a:cs typeface="Heiti TC Light"/>
              </a:rPr>
              <a:t>執行高級顧問經理級</a:t>
            </a:r>
            <a:endParaRPr kumimoji="1" lang="en-US" altLang="zh-TW" sz="2000" b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003300"/>
                </a:solidFill>
                <a:ea typeface="Heiti TC Light"/>
                <a:cs typeface="Heiti TC Light"/>
              </a:rPr>
              <a:t>每四周佣金</a:t>
            </a:r>
            <a:r>
              <a:rPr kumimoji="1" lang="en-US" altLang="zh-TW" sz="2000" b="1" dirty="0">
                <a:solidFill>
                  <a:srgbClr val="003300"/>
                </a:solidFill>
                <a:ea typeface="Heiti TC Light"/>
                <a:cs typeface="Heiti TC Light"/>
              </a:rPr>
              <a:t>HK$191,600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003300"/>
                </a:solidFill>
                <a:ea typeface="Heiti TC Light"/>
                <a:cs typeface="Heiti TC Light"/>
              </a:rPr>
              <a:t>Executive Supervising Coordinator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003300"/>
                </a:solidFill>
                <a:ea typeface="Heiti TC Light"/>
                <a:cs typeface="Heiti TC Light"/>
              </a:rPr>
              <a:t>HK$191,600 in 4-week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003300"/>
                </a:solidFill>
                <a:ea typeface="Heiti TC Light"/>
                <a:cs typeface="Heiti TC Light"/>
              </a:rPr>
              <a:t>Pay Period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TW" sz="2000" b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293" y="140577"/>
            <a:ext cx="4398829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外商金融保險公司</a:t>
            </a:r>
            <a:r>
              <a:rPr kumimoji="1" lang="en-US" altLang="zh-TW" b="1" dirty="0">
                <a:solidFill>
                  <a:srgbClr val="003300"/>
                </a:solidFill>
                <a:ea typeface="Heiti TC Light"/>
                <a:cs typeface="Heiti TC Light"/>
              </a:rPr>
              <a:t>9</a:t>
            </a: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年</a:t>
            </a:r>
            <a:endParaRPr kumimoji="1" lang="en-US" altLang="zh-TW" b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3300"/>
                </a:solidFill>
                <a:ea typeface="Heiti TC Light"/>
                <a:cs typeface="Heiti TC Light"/>
              </a:rPr>
              <a:t>27</a:t>
            </a: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歲任外商金融保險公司處經理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曾任北市南區地方協調員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曾任基金管理委員會成員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現任領導人委員會成員 </a:t>
            </a:r>
            <a:r>
              <a:rPr kumimoji="1" lang="en-US" altLang="zh-TW" b="1" dirty="0">
                <a:solidFill>
                  <a:srgbClr val="003300"/>
                </a:solidFill>
                <a:ea typeface="Heiti TC Light"/>
                <a:cs typeface="Heiti TC Light"/>
              </a:rPr>
              <a:t>(TLC)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4577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800" dirty="0">
                <a:solidFill>
                  <a:srgbClr val="003300"/>
                </a:solidFill>
                <a:ea typeface="Heiti TC Light"/>
                <a:cs typeface="Heiti TC Light"/>
              </a:rPr>
              <a:t>本簡報中提到的收入等級純屬舉例說明，無意代表美安香港超連鎖店主的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ea typeface="Heiti TC Light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ea typeface="Heiti TC Light"/>
                <a:cs typeface="Heiti TC Light"/>
              </a:rPr>
              <a:t> Owner</a:t>
            </a:r>
            <a:r>
              <a:rPr lang="en-US" sz="800" b="1" dirty="0">
                <a:solidFill>
                  <a:srgbClr val="003300"/>
                </a:solidFill>
                <a:ea typeface="Heiti TC Light"/>
                <a:cs typeface="Heiti TC Light"/>
              </a:rPr>
              <a:t>, nor are 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ea typeface="Heiti TC Light"/>
                <a:cs typeface="Heiti TC Light"/>
              </a:rPr>
              <a:t> Owner</a:t>
            </a:r>
            <a:r>
              <a:rPr lang="en-US" sz="800" b="1" dirty="0">
                <a:solidFill>
                  <a:srgbClr val="003300"/>
                </a:solidFill>
                <a:ea typeface="Heiti TC Light"/>
                <a:cs typeface="Heiti TC Light"/>
              </a:rPr>
              <a:t> 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ea typeface="Heiti TC Light"/>
                <a:cs typeface="Heiti TC Light"/>
              </a:rPr>
              <a:t> Owner</a:t>
            </a:r>
            <a:r>
              <a:rPr lang="en-US" sz="800" b="1" dirty="0">
                <a:solidFill>
                  <a:srgbClr val="003300"/>
                </a:solidFill>
                <a:ea typeface="Heiti TC Light"/>
                <a:cs typeface="Heiti TC Light"/>
              </a:rPr>
              <a:t> 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2062913" y="154621"/>
            <a:ext cx="7711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33CCFF"/>
                </a:solidFill>
              </a:rPr>
              <a:t>Johnny Huang</a:t>
            </a:r>
          </a:p>
        </p:txBody>
      </p:sp>
    </p:spTree>
    <p:extLst>
      <p:ext uri="{BB962C8B-B14F-4D97-AF65-F5344CB8AC3E}">
        <p14:creationId xmlns:p14="http://schemas.microsoft.com/office/powerpoint/2010/main" val="16261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7" y="2884410"/>
            <a:ext cx="8357616" cy="1260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3" y="-23995"/>
            <a:ext cx="8758240" cy="3192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7195" y="418624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endParaRPr lang="en-US" sz="3600" b="1" dirty="0">
              <a:solidFill>
                <a:srgbClr val="139FC9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b="5854"/>
          <a:stretch/>
        </p:blipFill>
        <p:spPr bwMode="auto">
          <a:xfrm>
            <a:off x="2080832" y="4118982"/>
            <a:ext cx="5387866" cy="10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720319" y="2209819"/>
            <a:ext cx="4632981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b="1" dirty="0">
                <a:solidFill>
                  <a:srgbClr val="FF0000"/>
                </a:solidFill>
                <a:ea typeface="儷黑 Pro"/>
                <a:cs typeface="儷黑 Pro"/>
              </a:rPr>
              <a:t>12 Master UFO</a:t>
            </a:r>
            <a:endParaRPr lang="en-US" altLang="zh-CN" b="1" dirty="0">
              <a:solidFill>
                <a:srgbClr val="FF00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CN" b="1" dirty="0">
                <a:solidFill>
                  <a:srgbClr val="FF0000"/>
                </a:solidFill>
                <a:ea typeface="儷黑 Pro"/>
                <a:cs typeface="儷黑 Pro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ea typeface="儷黑 Pro"/>
                <a:cs typeface="儷黑 Pro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儷黑 Pro"/>
                <a:cs typeface="儷黑 Pro"/>
              </a:rPr>
              <a:t>President’s Challenge</a:t>
            </a:r>
            <a:endParaRPr lang="en-US" altLang="zh-TW" b="1" dirty="0">
              <a:solidFill>
                <a:prstClr val="black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Completed 10 Times Triathlon (51.5KM)</a:t>
            </a:r>
          </a:p>
          <a:p>
            <a:pPr defTabSz="457200"/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Completed 1 Time Super Half-Triathlon (113KM)</a:t>
            </a:r>
            <a:endParaRPr lang="en-US" altLang="zh-TW" b="1" dirty="0">
              <a:solidFill>
                <a:srgbClr val="0070C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b="1" dirty="0">
                <a:solidFill>
                  <a:srgbClr val="7030A0"/>
                </a:solidFill>
                <a:ea typeface="儷黑 Pro"/>
                <a:cs typeface="儷黑 Pro"/>
              </a:rPr>
              <a:t>3 Children</a:t>
            </a:r>
          </a:p>
          <a:p>
            <a:pPr defTabSz="457200"/>
            <a:r>
              <a:rPr lang="en-US" altLang="zh-TW" b="1" dirty="0">
                <a:solidFill>
                  <a:srgbClr val="7030A0"/>
                </a:solidFill>
                <a:ea typeface="儷黑 Pro"/>
                <a:cs typeface="儷黑 Pro"/>
              </a:rPr>
              <a:t>25 Adopted Kids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4" y="189549"/>
            <a:ext cx="2440163" cy="344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7904" y="3400101"/>
            <a:ext cx="2564027" cy="192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87" y="341901"/>
            <a:ext cx="1304138" cy="167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5062" y="141364"/>
            <a:ext cx="5166124" cy="23314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100" b="1" dirty="0">
                <a:solidFill>
                  <a:srgbClr val="FF0000"/>
                </a:solidFill>
                <a:ea typeface="儷黑 Pro"/>
                <a:cs typeface="儷黑 Pro"/>
              </a:rPr>
              <a:t>12</a:t>
            </a:r>
            <a:r>
              <a:rPr lang="zh-TW" altLang="en-US" sz="2100" b="1" dirty="0">
                <a:solidFill>
                  <a:srgbClr val="FF0000"/>
                </a:solidFill>
                <a:ea typeface="儷黑 Pro"/>
                <a:cs typeface="儷黑 Pro"/>
              </a:rPr>
              <a:t>次卓越超連鎖™店主</a:t>
            </a:r>
          </a:p>
          <a:p>
            <a:pPr defTabSz="457200"/>
            <a:r>
              <a:rPr lang="en-US" altLang="zh-TW" sz="2100" b="1" dirty="0">
                <a:solidFill>
                  <a:srgbClr val="FF0000"/>
                </a:solidFill>
                <a:ea typeface="儷黑 Pro"/>
                <a:cs typeface="儷黑 Pro"/>
              </a:rPr>
              <a:t>2</a:t>
            </a:r>
            <a:r>
              <a:rPr lang="zh-TW" altLang="en-US" sz="2100" b="1" dirty="0">
                <a:solidFill>
                  <a:srgbClr val="FF0000"/>
                </a:solidFill>
                <a:ea typeface="儷黑 Pro"/>
                <a:cs typeface="儷黑 Pro"/>
              </a:rPr>
              <a:t>次總裁挑戰獎 </a:t>
            </a:r>
            <a:r>
              <a:rPr lang="en-US" altLang="zh-TW" sz="2100" b="1" dirty="0">
                <a:solidFill>
                  <a:srgbClr val="FF0000"/>
                </a:solidFill>
                <a:ea typeface="儷黑 Pro"/>
                <a:cs typeface="儷黑 Pro"/>
              </a:rPr>
              <a:t>(2007.2014)</a:t>
            </a:r>
          </a:p>
          <a:p>
            <a:pPr defTabSz="457200"/>
            <a:r>
              <a:rPr lang="en-US" altLang="zh-TW" sz="2100" b="1" dirty="0">
                <a:solidFill>
                  <a:srgbClr val="003300"/>
                </a:solidFill>
                <a:ea typeface="儷黑 Pro"/>
                <a:cs typeface="儷黑 Pro"/>
              </a:rPr>
              <a:t>10</a:t>
            </a:r>
            <a:r>
              <a:rPr lang="zh-TW" altLang="en-US" sz="2100" b="1" dirty="0">
                <a:solidFill>
                  <a:srgbClr val="003300"/>
                </a:solidFill>
                <a:ea typeface="儷黑 Pro"/>
                <a:cs typeface="儷黑 Pro"/>
              </a:rPr>
              <a:t>場</a:t>
            </a:r>
            <a:r>
              <a:rPr lang="en-US" altLang="zh-TW" sz="2100" b="1" dirty="0">
                <a:solidFill>
                  <a:srgbClr val="003300"/>
                </a:solidFill>
                <a:ea typeface="儷黑 Pro"/>
                <a:cs typeface="儷黑 Pro"/>
              </a:rPr>
              <a:t>51.5</a:t>
            </a:r>
            <a:r>
              <a:rPr lang="zh-TW" altLang="en-US" sz="2100" b="1" dirty="0">
                <a:solidFill>
                  <a:srgbClr val="003300"/>
                </a:solidFill>
                <a:ea typeface="儷黑 Pro"/>
                <a:cs typeface="儷黑 Pro"/>
              </a:rPr>
              <a:t>公裏 鐵人三項</a:t>
            </a:r>
          </a:p>
          <a:p>
            <a:pPr defTabSz="457200"/>
            <a:r>
              <a:rPr lang="en-US" altLang="zh-TW" sz="2100" b="1" dirty="0">
                <a:solidFill>
                  <a:srgbClr val="003300"/>
                </a:solidFill>
                <a:ea typeface="儷黑 Pro"/>
                <a:cs typeface="儷黑 Pro"/>
              </a:rPr>
              <a:t>1</a:t>
            </a:r>
            <a:r>
              <a:rPr lang="zh-TW" altLang="en-US" sz="2100" b="1" dirty="0">
                <a:solidFill>
                  <a:srgbClr val="003300"/>
                </a:solidFill>
                <a:ea typeface="儷黑 Pro"/>
                <a:cs typeface="儷黑 Pro"/>
              </a:rPr>
              <a:t>場</a:t>
            </a:r>
            <a:r>
              <a:rPr lang="en-US" altLang="zh-TW" sz="2100" b="1" dirty="0">
                <a:solidFill>
                  <a:srgbClr val="003300"/>
                </a:solidFill>
                <a:ea typeface="儷黑 Pro"/>
                <a:cs typeface="儷黑 Pro"/>
              </a:rPr>
              <a:t>113</a:t>
            </a:r>
            <a:r>
              <a:rPr lang="zh-TW" altLang="en-US" sz="2100" b="1" dirty="0">
                <a:solidFill>
                  <a:srgbClr val="003300"/>
                </a:solidFill>
                <a:ea typeface="儷黑 Pro"/>
                <a:cs typeface="儷黑 Pro"/>
              </a:rPr>
              <a:t>公裏 鐵人三項</a:t>
            </a:r>
          </a:p>
          <a:p>
            <a:pPr defTabSz="457200"/>
            <a:r>
              <a:rPr lang="en-US" altLang="zh-TW" sz="2100" b="1" dirty="0">
                <a:solidFill>
                  <a:srgbClr val="7030A0"/>
                </a:solidFill>
                <a:ea typeface="儷黑 Pro"/>
                <a:cs typeface="儷黑 Pro"/>
              </a:rPr>
              <a:t>3</a:t>
            </a:r>
            <a:r>
              <a:rPr lang="zh-TW" altLang="en-US" sz="2100" b="1" dirty="0">
                <a:solidFill>
                  <a:srgbClr val="7030A0"/>
                </a:solidFill>
                <a:ea typeface="儷黑 Pro"/>
                <a:cs typeface="儷黑 Pro"/>
              </a:rPr>
              <a:t>個小孩   </a:t>
            </a:r>
          </a:p>
          <a:p>
            <a:pPr defTabSz="457200"/>
            <a:r>
              <a:rPr lang="en-US" altLang="zh-TW" sz="2100" b="1" dirty="0">
                <a:solidFill>
                  <a:srgbClr val="7030A0"/>
                </a:solidFill>
                <a:ea typeface="儷黑 Pro"/>
                <a:cs typeface="儷黑 Pro"/>
              </a:rPr>
              <a:t>25</a:t>
            </a:r>
            <a:r>
              <a:rPr lang="zh-TW" altLang="en-US" sz="2100" b="1" dirty="0">
                <a:solidFill>
                  <a:srgbClr val="7030A0"/>
                </a:solidFill>
                <a:ea typeface="儷黑 Pro"/>
                <a:cs typeface="儷黑 Pro"/>
              </a:rPr>
              <a:t>個小孩</a:t>
            </a:r>
            <a:endParaRPr lang="en-US" altLang="zh-TW" sz="2100" b="1" dirty="0">
              <a:solidFill>
                <a:srgbClr val="7030A0"/>
              </a:solidFill>
              <a:ea typeface="儷黑 Pro"/>
              <a:cs typeface="儷黑 Pro"/>
            </a:endParaRPr>
          </a:p>
          <a:p>
            <a:pPr defTabSz="457200"/>
            <a:endParaRPr lang="en-US" altLang="zh-TW" sz="2100" b="1" dirty="0">
              <a:solidFill>
                <a:srgbClr val="FFFF0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5151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絲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upervaluetours.com/upload/images/shamotuodui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551613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988" y="172992"/>
            <a:ext cx="7617387" cy="642938"/>
          </a:xfrm>
        </p:spPr>
        <p:txBody>
          <a:bodyPr lIns="68580" tIns="34290" rIns="68580" bIns="34290">
            <a:noAutofit/>
          </a:bodyPr>
          <a:lstStyle/>
          <a:p>
            <a:r>
              <a:rPr lang="zh-CN" altLang="en-US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美安</a:t>
            </a:r>
            <a:r>
              <a:rPr lang="en-US" altLang="zh-TW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2-3</a:t>
            </a:r>
            <a:r>
              <a:rPr lang="zh-CN" altLang="en-US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年的道路上</a:t>
            </a:r>
            <a:r>
              <a:rPr lang="en-US" altLang="zh-TW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…</a:t>
            </a:r>
            <a:r>
              <a:rPr lang="zh-TW" altLang="en-US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zh-TW" altLang="en-US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r>
              <a:rPr lang="en-US" altLang="zh-TW" sz="36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In </a:t>
            </a:r>
            <a:r>
              <a:rPr lang="en-US" altLang="zh-TW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your 2-3 years in </a:t>
            </a:r>
            <a:r>
              <a:rPr lang="en-US" altLang="zh-TW" sz="36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Market Hong Kong</a:t>
            </a:r>
            <a:r>
              <a:rPr lang="en-US" altLang="zh-TW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36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endParaRPr lang="zh-TW" altLang="en-US" sz="3600" dirty="0">
              <a:solidFill>
                <a:srgbClr val="003300"/>
              </a:solidFill>
              <a:latin typeface="+mn-lt"/>
              <a:ea typeface="儷黑 Pro"/>
              <a:cs typeface="儷黑 Pro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96812" y="3203292"/>
            <a:ext cx="5901937" cy="642938"/>
          </a:xfrm>
          <a:prstGeom prst="rect">
            <a:avLst/>
          </a:prstGeom>
          <a:effectLst/>
        </p:spPr>
        <p:txBody>
          <a:bodyPr vert="horz" lIns="51435" tIns="25718" rIns="51435" bIns="25718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en-US" altLang="zh-CN" sz="4800" dirty="0">
                <a:solidFill>
                  <a:srgbClr val="FF0000"/>
                </a:solidFill>
                <a:ea typeface="儷黑 Pro"/>
                <a:cs typeface="儷黑 Pro"/>
              </a:rPr>
              <a:t>No</a:t>
            </a:r>
            <a:r>
              <a:rPr lang="zh-CN" altLang="en-US" sz="4800" dirty="0">
                <a:solidFill>
                  <a:srgbClr val="FF0000"/>
                </a:solidFill>
                <a:ea typeface="儷黑 Pro"/>
                <a:cs typeface="儷黑 Pro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ea typeface="儷黑 Pro"/>
                <a:cs typeface="儷黑 Pro"/>
              </a:rPr>
              <a:t>Miracles</a:t>
            </a:r>
            <a:r>
              <a:rPr lang="en-US" altLang="zh-TW" sz="4800" dirty="0">
                <a:solidFill>
                  <a:srgbClr val="FF0000"/>
                </a:solidFill>
                <a:ea typeface="儷黑 Pro"/>
                <a:cs typeface="儷黑 Pro"/>
              </a:rPr>
              <a:t/>
            </a:r>
            <a:br>
              <a:rPr lang="en-US" altLang="zh-TW" sz="4800" dirty="0">
                <a:solidFill>
                  <a:srgbClr val="FF0000"/>
                </a:solidFill>
                <a:ea typeface="儷黑 Pro"/>
                <a:cs typeface="儷黑 Pro"/>
              </a:rPr>
            </a:br>
            <a:r>
              <a:rPr lang="zh-TW" altLang="en-US" sz="4800" dirty="0">
                <a:solidFill>
                  <a:srgbClr val="FF0000"/>
                </a:solidFill>
                <a:ea typeface="儷黑 Pro"/>
                <a:cs typeface="儷黑 Pro"/>
              </a:rPr>
              <a:t>         </a:t>
            </a:r>
            <a:r>
              <a:rPr lang="en-US" altLang="zh-CN" sz="4800" dirty="0">
                <a:solidFill>
                  <a:srgbClr val="FF0000"/>
                </a:solidFill>
                <a:ea typeface="儷黑 Pro"/>
                <a:cs typeface="儷黑 Pro"/>
              </a:rPr>
              <a:t>Only</a:t>
            </a:r>
            <a:r>
              <a:rPr lang="zh-CN" altLang="en-US" sz="4800" dirty="0">
                <a:solidFill>
                  <a:srgbClr val="FF0000"/>
                </a:solidFill>
                <a:ea typeface="儷黑 Pro"/>
                <a:cs typeface="儷黑 Pro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ea typeface="儷黑 Pro"/>
                <a:cs typeface="儷黑 Pro"/>
              </a:rPr>
              <a:t>Efforts</a:t>
            </a:r>
            <a:endParaRPr lang="zh-TW" altLang="en-US" sz="4800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850548" y="1364626"/>
            <a:ext cx="5901937" cy="642938"/>
          </a:xfrm>
          <a:prstGeom prst="rect">
            <a:avLst/>
          </a:prstGeom>
          <a:effectLst/>
        </p:spPr>
        <p:txBody>
          <a:bodyPr vert="horz" lIns="51435" tIns="25718" rIns="51435" bIns="25718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zh-CN" altLang="en-US" sz="4800" dirty="0">
                <a:solidFill>
                  <a:srgbClr val="FF0000"/>
                </a:solidFill>
                <a:ea typeface="儷黑 Pro"/>
                <a:cs typeface="儷黑 Pro"/>
              </a:rPr>
              <a:t>没</a:t>
            </a:r>
            <a:r>
              <a:rPr lang="zh-CN" altLang="en-US" sz="4800" dirty="0" smtClean="0">
                <a:solidFill>
                  <a:srgbClr val="FF0000"/>
                </a:solidFill>
                <a:ea typeface="儷黑 Pro"/>
                <a:cs typeface="儷黑 Pro"/>
              </a:rPr>
              <a:t>有</a:t>
            </a:r>
            <a:r>
              <a:rPr lang="zh-TW" altLang="en-US" sz="4800" dirty="0" smtClean="0">
                <a:solidFill>
                  <a:srgbClr val="FF0000"/>
                </a:solidFill>
                <a:ea typeface="儷黑 Pro"/>
                <a:cs typeface="儷黑 Pro"/>
              </a:rPr>
              <a:t>奇蹟</a:t>
            </a:r>
            <a:r>
              <a:rPr lang="en-US" altLang="zh-TW" sz="4800" dirty="0">
                <a:solidFill>
                  <a:srgbClr val="FF0000"/>
                </a:solidFill>
                <a:ea typeface="儷黑 Pro"/>
                <a:cs typeface="儷黑 Pro"/>
              </a:rPr>
              <a:t/>
            </a:r>
            <a:br>
              <a:rPr lang="en-US" altLang="zh-TW" sz="4800" dirty="0">
                <a:solidFill>
                  <a:srgbClr val="FF0000"/>
                </a:solidFill>
                <a:ea typeface="儷黑 Pro"/>
                <a:cs typeface="儷黑 Pro"/>
              </a:rPr>
            </a:br>
            <a:r>
              <a:rPr lang="zh-TW" altLang="en-US" sz="4800" dirty="0">
                <a:solidFill>
                  <a:srgbClr val="FF0000"/>
                </a:solidFill>
                <a:ea typeface="儷黑 Pro"/>
                <a:cs typeface="儷黑 Pro"/>
              </a:rPr>
              <a:t>         </a:t>
            </a:r>
            <a:r>
              <a:rPr lang="zh-CN" altLang="en-US" sz="4800" dirty="0">
                <a:solidFill>
                  <a:srgbClr val="FF0000"/>
                </a:solidFill>
                <a:ea typeface="儷黑 Pro"/>
                <a:cs typeface="儷黑 Pro"/>
              </a:rPr>
              <a:t>只</a:t>
            </a:r>
            <a:r>
              <a:rPr lang="zh-CN" altLang="en-US" sz="4800" dirty="0" smtClean="0">
                <a:solidFill>
                  <a:srgbClr val="FF0000"/>
                </a:solidFill>
                <a:ea typeface="儷黑 Pro"/>
                <a:cs typeface="儷黑 Pro"/>
              </a:rPr>
              <a:t>有</a:t>
            </a:r>
            <a:r>
              <a:rPr lang="zh-TW" altLang="en-US" sz="4800" dirty="0" smtClean="0">
                <a:solidFill>
                  <a:srgbClr val="FF0000"/>
                </a:solidFill>
                <a:ea typeface="儷黑 Pro"/>
                <a:cs typeface="儷黑 Pro"/>
              </a:rPr>
              <a:t>累積</a:t>
            </a:r>
            <a:endParaRPr lang="zh-TW" altLang="en-US" sz="4800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29215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4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90455" y="1084146"/>
            <a:ext cx="4629150" cy="232767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r">
              <a:buNone/>
            </a:pPr>
            <a:r>
              <a:rPr lang="en-US" altLang="zh-TW" sz="2800" dirty="0">
                <a:ea typeface="儷黑 Pro"/>
                <a:cs typeface="儷黑 Pro"/>
              </a:rPr>
              <a:t>                    </a:t>
            </a:r>
            <a:r>
              <a:rPr lang="zh-CN" altLang="en-US" sz="2800" b="1" dirty="0">
                <a:effectLst/>
                <a:ea typeface="儷黑 Pro"/>
                <a:cs typeface="儷黑 Pro"/>
              </a:rPr>
              <a:t> </a:t>
            </a:r>
            <a:r>
              <a:rPr lang="zh-TW" altLang="en-US" sz="2800" b="1" dirty="0">
                <a:solidFill>
                  <a:srgbClr val="003300"/>
                </a:solidFill>
                <a:ea typeface="儷黑 Pro"/>
                <a:cs typeface="儷黑 Pro"/>
              </a:rPr>
              <a:t>凡人心所能</a:t>
            </a:r>
            <a:r>
              <a:rPr lang="zh-TW" altLang="en-US" sz="2800" b="1" dirty="0">
                <a:solidFill>
                  <a:srgbClr val="FF0000"/>
                </a:solidFill>
                <a:ea typeface="儷黑 Pro"/>
                <a:cs typeface="儷黑 Pro"/>
              </a:rPr>
              <a:t>想像</a:t>
            </a:r>
          </a:p>
          <a:p>
            <a:pPr algn="r">
              <a:buNone/>
            </a:pPr>
            <a:r>
              <a:rPr lang="zh-TW" altLang="en-US" sz="2800" b="1" dirty="0">
                <a:solidFill>
                  <a:srgbClr val="003300"/>
                </a:solidFill>
                <a:ea typeface="儷黑 Pro"/>
                <a:cs typeface="儷黑 Pro"/>
              </a:rPr>
              <a:t>並且</a:t>
            </a:r>
            <a:r>
              <a:rPr lang="zh-TW" altLang="en-US" sz="2800" b="1" dirty="0">
                <a:solidFill>
                  <a:srgbClr val="FF0000"/>
                </a:solidFill>
                <a:ea typeface="儷黑 Pro"/>
                <a:cs typeface="儷黑 Pro"/>
              </a:rPr>
              <a:t>相信</a:t>
            </a:r>
            <a:r>
              <a:rPr lang="zh-TW" altLang="en-US" sz="2800" b="1" dirty="0">
                <a:solidFill>
                  <a:srgbClr val="003300"/>
                </a:solidFill>
                <a:ea typeface="儷黑 Pro"/>
                <a:cs typeface="儷黑 Pro"/>
              </a:rPr>
              <a:t>的</a:t>
            </a:r>
          </a:p>
          <a:p>
            <a:pPr algn="r">
              <a:buNone/>
            </a:pPr>
            <a:r>
              <a:rPr lang="zh-TW" altLang="en-US" sz="2800" b="1" dirty="0">
                <a:solidFill>
                  <a:srgbClr val="003300"/>
                </a:solidFill>
                <a:ea typeface="儷黑 Pro"/>
                <a:cs typeface="儷黑 Pro"/>
              </a:rPr>
              <a:t>終必能夠實現 </a:t>
            </a:r>
            <a:r>
              <a:rPr lang="en-US" altLang="zh-TW" sz="2800" dirty="0" smtClean="0">
                <a:ea typeface="儷黑 Pro"/>
                <a:cs typeface="儷黑 Pro"/>
              </a:rPr>
              <a:t> </a:t>
            </a:r>
          </a:p>
          <a:p>
            <a:pPr algn="r">
              <a:buNone/>
            </a:pPr>
            <a:r>
              <a:rPr lang="en-US" altLang="zh-TW" sz="2800" dirty="0" smtClean="0">
                <a:ea typeface="儷黑 Pro"/>
                <a:cs typeface="儷黑 Pro"/>
              </a:rPr>
              <a:t> </a:t>
            </a:r>
            <a:r>
              <a:rPr lang="en-US" altLang="zh-TW" sz="2800" b="1" dirty="0">
                <a:solidFill>
                  <a:srgbClr val="003300"/>
                </a:solidFill>
                <a:ea typeface="儷黑 Pro"/>
                <a:cs typeface="儷黑 Pro"/>
              </a:rPr>
              <a:t>Whatever the </a:t>
            </a:r>
            <a:r>
              <a:rPr lang="en-US" altLang="zh-TW" sz="2800" b="1" dirty="0" smtClean="0">
                <a:solidFill>
                  <a:srgbClr val="003300"/>
                </a:solidFill>
                <a:ea typeface="儷黑 Pro"/>
                <a:cs typeface="儷黑 Pro"/>
              </a:rPr>
              <a:t>mind</a:t>
            </a:r>
          </a:p>
          <a:p>
            <a:pPr algn="r">
              <a:buNone/>
            </a:pPr>
            <a:r>
              <a:rPr lang="en-US" altLang="zh-TW" sz="2800" b="1" dirty="0" smtClean="0">
                <a:solidFill>
                  <a:srgbClr val="003300"/>
                </a:solidFill>
                <a:ea typeface="儷黑 Pro"/>
                <a:cs typeface="儷黑 Pro"/>
              </a:rPr>
              <a:t>can </a:t>
            </a:r>
            <a:r>
              <a:rPr lang="en-US" altLang="zh-TW" sz="2800" b="1" dirty="0">
                <a:solidFill>
                  <a:srgbClr val="FF0000"/>
                </a:solidFill>
                <a:ea typeface="儷黑 Pro"/>
                <a:cs typeface="儷黑 Pro"/>
              </a:rPr>
              <a:t>conceive</a:t>
            </a:r>
            <a:r>
              <a:rPr lang="en-US" altLang="zh-TW" sz="2800" b="1" dirty="0">
                <a:ea typeface="儷黑 Pro"/>
                <a:cs typeface="儷黑 Pro"/>
              </a:rPr>
              <a:t> </a:t>
            </a:r>
            <a:r>
              <a:rPr lang="en-US" altLang="zh-TW" sz="2800" b="1" dirty="0">
                <a:solidFill>
                  <a:srgbClr val="003300"/>
                </a:solidFill>
                <a:ea typeface="儷黑 Pro"/>
                <a:cs typeface="儷黑 Pro"/>
              </a:rPr>
              <a:t>and</a:t>
            </a:r>
            <a:r>
              <a:rPr lang="en-US" altLang="zh-TW" sz="2800" b="1" dirty="0">
                <a:ea typeface="儷黑 Pro"/>
                <a:cs typeface="儷黑 Pro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a typeface="儷黑 Pro"/>
                <a:cs typeface="儷黑 Pro"/>
              </a:rPr>
              <a:t>believe,</a:t>
            </a:r>
          </a:p>
          <a:p>
            <a:pPr algn="r">
              <a:buNone/>
            </a:pPr>
            <a:r>
              <a:rPr lang="en-US" altLang="zh-TW" sz="2800" b="1" dirty="0" smtClean="0">
                <a:solidFill>
                  <a:srgbClr val="003300"/>
                </a:solidFill>
                <a:ea typeface="儷黑 Pro"/>
                <a:cs typeface="儷黑 Pro"/>
              </a:rPr>
              <a:t>it </a:t>
            </a:r>
            <a:r>
              <a:rPr lang="en-US" altLang="zh-TW" sz="2800" b="1" dirty="0">
                <a:solidFill>
                  <a:srgbClr val="003300"/>
                </a:solidFill>
                <a:ea typeface="儷黑 Pro"/>
                <a:cs typeface="儷黑 Pro"/>
              </a:rPr>
              <a:t>can achieve</a:t>
            </a:r>
            <a:r>
              <a:rPr lang="en-US" altLang="zh-TW" sz="2800" b="1" dirty="0" smtClean="0">
                <a:solidFill>
                  <a:srgbClr val="003300"/>
                </a:solidFill>
                <a:ea typeface="儷黑 Pro"/>
                <a:cs typeface="儷黑 Pro"/>
              </a:rPr>
              <a:t>.</a:t>
            </a:r>
            <a:endParaRPr lang="en-US" altLang="zh-TW" sz="2800" dirty="0" smtClean="0">
              <a:solidFill>
                <a:srgbClr val="003300"/>
              </a:solidFill>
              <a:ea typeface="儷黑 Pro"/>
              <a:cs typeface="儷黑 Pro"/>
            </a:endParaRPr>
          </a:p>
          <a:p>
            <a:pPr algn="r" eaLnBrk="1" hangingPunct="1">
              <a:buFont typeface="Wingdings" pitchFamily="2" charset="2"/>
              <a:buNone/>
            </a:pPr>
            <a:endParaRPr lang="en-US" altLang="zh-TW" sz="2800" b="1" dirty="0">
              <a:effectLst/>
              <a:ea typeface="儷黑 Pro"/>
              <a:cs typeface="儷黑 Pro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sz="2800" dirty="0">
                <a:ea typeface="儷黑 Pro"/>
                <a:cs typeface="儷黑 Pro"/>
              </a:rPr>
              <a:t>                  </a:t>
            </a:r>
            <a:r>
              <a:rPr lang="en-US" altLang="zh-TW" sz="2800" b="1" dirty="0">
                <a:effectLst/>
                <a:ea typeface="儷黑 Pro"/>
                <a:cs typeface="儷黑 Pro"/>
              </a:rPr>
              <a:t>         </a:t>
            </a:r>
            <a:r>
              <a:rPr lang="en-US" altLang="zh-TW" sz="2800" dirty="0">
                <a:ea typeface="儷黑 Pro"/>
                <a:cs typeface="儷黑 Pro"/>
              </a:rPr>
              <a:t>         </a:t>
            </a:r>
            <a:r>
              <a:rPr lang="zh-TW" altLang="en-US" sz="2800" dirty="0">
                <a:ea typeface="儷黑 Pro"/>
                <a:cs typeface="儷黑 Pro"/>
              </a:rPr>
              <a:t>    </a:t>
            </a:r>
            <a:endParaRPr lang="zh-TW" altLang="en-US" sz="2800" dirty="0" smtClean="0">
              <a:ea typeface="儷黑 Pro"/>
              <a:cs typeface="儷黑 Pro"/>
            </a:endParaRPr>
          </a:p>
        </p:txBody>
      </p:sp>
      <p:pic>
        <p:nvPicPr>
          <p:cNvPr id="2435079" name="Picture 7" descr="xinsrc_10208042717474372695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2040770"/>
            <a:ext cx="662192" cy="93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3794" name="Picture 2" descr="C:\Users\JOHNNY\Pictures\0010160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94" y="1190099"/>
            <a:ext cx="1684036" cy="24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85726" y="28575"/>
            <a:ext cx="9305926" cy="103682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457200"/>
            <a:r>
              <a:rPr lang="zh-TW" alt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a typeface="儷黑 Pro"/>
                <a:cs typeface="儷黑 Pro"/>
              </a:rPr>
              <a:t>意念成就事實</a:t>
            </a:r>
            <a:endParaRPr lang="en-US" altLang="zh-TW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3300"/>
              </a:solidFill>
              <a:ea typeface="儷黑 Pro"/>
              <a:cs typeface="儷黑 Pro"/>
            </a:endParaRPr>
          </a:p>
          <a:p>
            <a:pPr algn="ctr" defTabSz="457200"/>
            <a:r>
              <a:rPr lang="en-US" altLang="zh-TW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a typeface="儷黑 Pro"/>
                <a:cs typeface="儷黑 Pro"/>
              </a:rPr>
              <a:t>WHATEVER YOU CAN IMAGINE, YOU CAN ACHIEVE</a:t>
            </a:r>
          </a:p>
        </p:txBody>
      </p:sp>
      <p:sp>
        <p:nvSpPr>
          <p:cNvPr id="6" name="矩形 5"/>
          <p:cNvSpPr/>
          <p:nvPr/>
        </p:nvSpPr>
        <p:spPr>
          <a:xfrm>
            <a:off x="485274" y="3179991"/>
            <a:ext cx="131831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altLang="zh-TW" sz="1500" b="1" dirty="0">
                <a:solidFill>
                  <a:srgbClr val="003300"/>
                </a:solidFill>
                <a:ea typeface="儷黑 Pro"/>
                <a:cs typeface="儷黑 Pro"/>
              </a:rPr>
              <a:t>Napoleon Hill</a:t>
            </a:r>
          </a:p>
          <a:p>
            <a:pPr algn="ctr" defTabSz="457200"/>
            <a:r>
              <a:rPr lang="zh-CN" altLang="en-US" sz="1500" b="1" dirty="0">
                <a:solidFill>
                  <a:srgbClr val="003300"/>
                </a:solidFill>
                <a:ea typeface="儷黑 Pro"/>
                <a:cs typeface="儷黑 Pro"/>
              </a:rPr>
              <a:t>拿破</a:t>
            </a:r>
            <a:r>
              <a:rPr lang="zh-TW" altLang="en-US" sz="1500" b="1" dirty="0">
                <a:solidFill>
                  <a:srgbClr val="003300"/>
                </a:solidFill>
                <a:ea typeface="儷黑 Pro"/>
                <a:cs typeface="儷黑 Pro"/>
              </a:rPr>
              <a:t>崙</a:t>
            </a:r>
            <a:r>
              <a:rPr lang="en-US" altLang="zh-TW" sz="1500" b="1" dirty="0">
                <a:solidFill>
                  <a:srgbClr val="003300"/>
                </a:solidFill>
                <a:ea typeface="儷黑 Pro"/>
                <a:cs typeface="儷黑 Pro"/>
              </a:rPr>
              <a:t>‧</a:t>
            </a:r>
            <a:r>
              <a:rPr lang="zh-TW" altLang="en-US" sz="1500" b="1" dirty="0">
                <a:solidFill>
                  <a:srgbClr val="003300"/>
                </a:solidFill>
                <a:ea typeface="儷黑 Pro"/>
                <a:cs typeface="儷黑 Pro"/>
              </a:rPr>
              <a:t>希尔</a:t>
            </a:r>
          </a:p>
        </p:txBody>
      </p:sp>
    </p:spTree>
    <p:extLst>
      <p:ext uri="{BB962C8B-B14F-4D97-AF65-F5344CB8AC3E}">
        <p14:creationId xmlns:p14="http://schemas.microsoft.com/office/powerpoint/2010/main" val="3985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85888" y="357188"/>
            <a:ext cx="5829300" cy="3086100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buFont typeface="Wingdings" pitchFamily="2" charset="2"/>
              <a:buNone/>
            </a:pPr>
            <a:r>
              <a:rPr lang="en-US" altLang="zh-TW" sz="3300" dirty="0">
                <a:ea typeface="儷黑 Pro"/>
                <a:cs typeface="儷黑 Pro"/>
              </a:rPr>
              <a:t>                                   </a:t>
            </a:r>
          </a:p>
        </p:txBody>
      </p:sp>
      <p:pic>
        <p:nvPicPr>
          <p:cNvPr id="99331" name="Picture 3" descr="19142_286776884211_51283364211_3562158_710510_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14" y="2433822"/>
            <a:ext cx="3537347" cy="2331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文字方塊 2"/>
          <p:cNvSpPr txBox="1"/>
          <p:nvPr/>
        </p:nvSpPr>
        <p:spPr>
          <a:xfrm>
            <a:off x="182260" y="40328"/>
            <a:ext cx="6633533" cy="50552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srgbClr val="003300"/>
                </a:solidFill>
                <a:ea typeface="儷黑 Pro"/>
                <a:cs typeface="儷黑 Pro"/>
              </a:rPr>
              <a:t>The ultimate goal of Market America </a:t>
            </a:r>
            <a:r>
              <a:rPr lang="en-US" altLang="zh-TW" sz="2400" dirty="0">
                <a:solidFill>
                  <a:srgbClr val="00B0F0"/>
                </a:solidFill>
                <a:ea typeface="儷黑 Pro"/>
                <a:cs typeface="儷黑 Pro"/>
              </a:rPr>
              <a:t>SHOP   COM </a:t>
            </a:r>
            <a:endParaRPr lang="en-US" altLang="zh-TW" sz="2400" dirty="0">
              <a:solidFill>
                <a:srgbClr val="FFFF00"/>
              </a:solidFill>
              <a:ea typeface="儷黑 Pro"/>
              <a:cs typeface="儷黑 Pro"/>
            </a:endParaRPr>
          </a:p>
          <a:p>
            <a:pPr defTabSz="457200"/>
            <a:r>
              <a:rPr lang="zh-CN" altLang="en-US" sz="2400" dirty="0">
                <a:solidFill>
                  <a:srgbClr val="003300"/>
                </a:solidFill>
                <a:ea typeface="儷黑 Pro"/>
                <a:cs typeface="儷黑 Pro"/>
              </a:rPr>
              <a:t>美安</a:t>
            </a:r>
            <a:r>
              <a:rPr lang="en-US" altLang="zh-TW" sz="2400" dirty="0">
                <a:solidFill>
                  <a:srgbClr val="00B0F0"/>
                </a:solidFill>
                <a:ea typeface="儷黑 Pro"/>
                <a:cs typeface="儷黑 Pro"/>
              </a:rPr>
              <a:t>SHOP   COM </a:t>
            </a:r>
            <a:r>
              <a:rPr lang="zh-CN" altLang="en-US" sz="2400" dirty="0">
                <a:solidFill>
                  <a:srgbClr val="003300"/>
                </a:solidFill>
                <a:ea typeface="儷黑 Pro"/>
                <a:cs typeface="儷黑 Pro"/>
              </a:rPr>
              <a:t>的終極目標 </a:t>
            </a:r>
            <a:endParaRPr lang="en-US" altLang="zh-TW" sz="2400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endParaRPr lang="en-US" altLang="zh-TW" sz="2400" dirty="0">
              <a:solidFill>
                <a:srgbClr val="FFFF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2400" dirty="0">
                <a:solidFill>
                  <a:prstClr val="black"/>
                </a:solidFill>
                <a:ea typeface="儷黑 Pro"/>
                <a:cs typeface="儷黑 Pro"/>
              </a:rPr>
              <a:t>1.   100</a:t>
            </a:r>
            <a:r>
              <a:rPr lang="zh-TW" altLang="en-US" sz="2400" dirty="0">
                <a:solidFill>
                  <a:srgbClr val="003300"/>
                </a:solidFill>
                <a:ea typeface="儷黑 Pro"/>
                <a:cs typeface="儷黑 Pro"/>
              </a:rPr>
              <a:t>萬</a:t>
            </a:r>
            <a:r>
              <a:rPr lang="zh-CN" altLang="en-US" sz="2400" dirty="0">
                <a:solidFill>
                  <a:srgbClr val="003300"/>
                </a:solidFill>
                <a:ea typeface="儷黑 Pro"/>
                <a:cs typeface="儷黑 Pro"/>
              </a:rPr>
              <a:t>美元</a:t>
            </a:r>
            <a:r>
              <a:rPr lang="en-US" altLang="zh-TW" sz="2400" dirty="0">
                <a:solidFill>
                  <a:srgbClr val="003300"/>
                </a:solidFill>
                <a:ea typeface="儷黑 Pro"/>
                <a:cs typeface="儷黑 Pro"/>
              </a:rPr>
              <a:t>/</a:t>
            </a:r>
            <a:r>
              <a:rPr lang="zh-CN" altLang="en-US" sz="2400" dirty="0">
                <a:solidFill>
                  <a:srgbClr val="003300"/>
                </a:solidFill>
                <a:ea typeface="儷黑 Pro"/>
                <a:cs typeface="儷黑 Pro"/>
              </a:rPr>
              <a:t>天</a:t>
            </a:r>
            <a:r>
              <a:rPr lang="zh-TW" altLang="en-US" sz="2400" dirty="0">
                <a:solidFill>
                  <a:prstClr val="black"/>
                </a:solidFill>
                <a:ea typeface="儷黑 Pro"/>
                <a:cs typeface="儷黑 Pro"/>
              </a:rPr>
              <a:t>   </a:t>
            </a:r>
            <a:r>
              <a:rPr lang="zh-TW" altLang="en-US" sz="2400" b="1" dirty="0">
                <a:solidFill>
                  <a:srgbClr val="FF0000"/>
                </a:solidFill>
                <a:ea typeface="儷黑 Pro"/>
                <a:cs typeface="儷黑 Pro"/>
              </a:rPr>
              <a:t>→  </a:t>
            </a:r>
            <a:r>
              <a:rPr lang="zh-TW" altLang="en-US" sz="2400" dirty="0">
                <a:solidFill>
                  <a:srgbClr val="FF0000"/>
                </a:solidFill>
                <a:ea typeface="儷黑 Pro"/>
                <a:cs typeface="儷黑 Pro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ea typeface="儷黑 Pro"/>
                <a:cs typeface="儷黑 Pro"/>
              </a:rPr>
              <a:t>億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美元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天</a:t>
            </a:r>
            <a:r>
              <a:rPr lang="zh-TW" altLang="en-US" sz="2400" dirty="0">
                <a:solidFill>
                  <a:srgbClr val="FF0000"/>
                </a:solidFill>
                <a:ea typeface="儷黑 Pro"/>
                <a:cs typeface="儷黑 Pro"/>
              </a:rPr>
              <a:t>           </a:t>
            </a:r>
            <a:endParaRPr lang="en-US" altLang="zh-TW" sz="2400" dirty="0">
              <a:solidFill>
                <a:srgbClr val="FF00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2400" dirty="0">
                <a:solidFill>
                  <a:srgbClr val="B4DCFA">
                    <a:lumMod val="50000"/>
                  </a:srgbClr>
                </a:solidFill>
                <a:ea typeface="儷黑 Pro"/>
                <a:cs typeface="儷黑 Pro"/>
              </a:rPr>
              <a:t>                            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成</a:t>
            </a:r>
            <a:r>
              <a:rPr lang="zh-TW" altLang="en-US" sz="2400" dirty="0">
                <a:solidFill>
                  <a:srgbClr val="FF0000"/>
                </a:solidFill>
                <a:ea typeface="儷黑 Pro"/>
                <a:cs typeface="儷黑 Pro"/>
              </a:rPr>
              <a:t>長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1000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倍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)</a:t>
            </a:r>
          </a:p>
          <a:p>
            <a:pPr defTabSz="457200"/>
            <a:r>
              <a:rPr lang="en-US" altLang="zh-CN" sz="2400" dirty="0">
                <a:solidFill>
                  <a:prstClr val="black"/>
                </a:solidFill>
                <a:ea typeface="儷黑 Pro"/>
                <a:cs typeface="儷黑 Pro"/>
              </a:rPr>
              <a:t>1.   US$1 </a:t>
            </a:r>
            <a:r>
              <a:rPr lang="en-US" altLang="zh-CN" sz="2400" dirty="0">
                <a:solidFill>
                  <a:srgbClr val="003300"/>
                </a:solidFill>
                <a:ea typeface="儷黑 Pro"/>
                <a:cs typeface="儷黑 Pro"/>
              </a:rPr>
              <a:t>million/per day </a:t>
            </a:r>
            <a:r>
              <a:rPr lang="zh-TW" altLang="en-US" sz="2400" b="1" dirty="0">
                <a:solidFill>
                  <a:srgbClr val="FF0000"/>
                </a:solidFill>
                <a:ea typeface="儷黑 Pro"/>
                <a:cs typeface="儷黑 Pro"/>
              </a:rPr>
              <a:t>→ </a:t>
            </a:r>
            <a:r>
              <a:rPr lang="en-US" altLang="zh-TW" sz="2400" b="1" dirty="0">
                <a:solidFill>
                  <a:srgbClr val="FF0000"/>
                </a:solidFill>
                <a:ea typeface="儷黑 Pro"/>
                <a:cs typeface="儷黑 Pro"/>
              </a:rPr>
              <a:t>US$1 BILLION/per day</a:t>
            </a:r>
            <a:endParaRPr lang="en-US" altLang="zh-TW" sz="2400" dirty="0">
              <a:solidFill>
                <a:srgbClr val="FF00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                                   (1000 Times Growth)</a:t>
            </a:r>
            <a:endParaRPr lang="en-US" altLang="zh-TW" sz="2400" dirty="0">
              <a:solidFill>
                <a:prstClr val="black"/>
              </a:solidFill>
              <a:ea typeface="儷黑 Pro"/>
              <a:cs typeface="儷黑 Pro"/>
            </a:endParaRPr>
          </a:p>
          <a:p>
            <a:pPr defTabSz="457200"/>
            <a:endParaRPr lang="en-US" altLang="zh-TW" sz="2400" dirty="0">
              <a:solidFill>
                <a:srgbClr val="B4DCFA">
                  <a:lumMod val="50000"/>
                </a:srgbClr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2400" dirty="0">
                <a:solidFill>
                  <a:prstClr val="black"/>
                </a:solidFill>
                <a:ea typeface="儷黑 Pro"/>
                <a:cs typeface="儷黑 Pro"/>
              </a:rPr>
              <a:t>2.</a:t>
            </a:r>
            <a:r>
              <a:rPr lang="zh-TW" altLang="en-US" sz="2400" dirty="0">
                <a:solidFill>
                  <a:srgbClr val="B4DCFA">
                    <a:lumMod val="50000"/>
                  </a:srgbClr>
                </a:solidFill>
                <a:ea typeface="儷黑 Pro"/>
                <a:cs typeface="儷黑 Pro"/>
              </a:rPr>
              <a:t>   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25000</a:t>
            </a:r>
            <a:r>
              <a:rPr lang="zh-TW" altLang="en-US" sz="2400" dirty="0">
                <a:solidFill>
                  <a:srgbClr val="FF0000"/>
                </a:solidFill>
                <a:ea typeface="儷黑 Pro"/>
                <a:cs typeface="儷黑 Pro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儷黑 Pro"/>
                <a:cs typeface="儷黑 Pro"/>
              </a:rPr>
              <a:t>高級顧問經理級經銷商</a:t>
            </a:r>
            <a:endParaRPr lang="en-US" altLang="zh-TW" sz="2400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>
              <a:lnSpc>
                <a:spcPct val="150000"/>
              </a:lnSpc>
            </a:pPr>
            <a:r>
              <a:rPr lang="en-US" altLang="zh-TW" sz="2400" dirty="0">
                <a:solidFill>
                  <a:srgbClr val="FFFFFF"/>
                </a:solidFill>
                <a:ea typeface="儷黑 Pro"/>
                <a:cs typeface="儷黑 Pro"/>
              </a:rPr>
              <a:t>                                      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(2.38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萬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/4</a:t>
            </a:r>
            <a:r>
              <a:rPr lang="zh-CN" altLang="en-US" sz="2400" dirty="0">
                <a:solidFill>
                  <a:srgbClr val="FF0000"/>
                </a:solidFill>
                <a:ea typeface="儷黑 Pro"/>
                <a:cs typeface="儷黑 Pro"/>
              </a:rPr>
              <a:t>周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)</a:t>
            </a:r>
            <a:endParaRPr lang="zh-TW" altLang="en-US" sz="2400" dirty="0">
              <a:solidFill>
                <a:srgbClr val="FF00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2400" dirty="0">
                <a:solidFill>
                  <a:prstClr val="black"/>
                </a:solidFill>
                <a:ea typeface="儷黑 Pro"/>
                <a:cs typeface="儷黑 Pro"/>
              </a:rPr>
              <a:t>2.</a:t>
            </a:r>
            <a:r>
              <a:rPr lang="en-US" altLang="zh-TW" sz="2400" dirty="0">
                <a:solidFill>
                  <a:srgbClr val="FFFF00"/>
                </a:solidFill>
                <a:ea typeface="儷黑 Pro"/>
                <a:cs typeface="儷黑 Pro"/>
              </a:rPr>
              <a:t>   </a:t>
            </a:r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25000</a:t>
            </a:r>
            <a:r>
              <a:rPr lang="zh-TW" altLang="en-US" sz="2400" dirty="0">
                <a:solidFill>
                  <a:srgbClr val="FFFF00"/>
                </a:solidFill>
                <a:ea typeface="儷黑 Pro"/>
                <a:cs typeface="儷黑 Pro"/>
              </a:rPr>
              <a:t> </a:t>
            </a:r>
            <a:r>
              <a:rPr lang="en-US" altLang="zh-TW" sz="2400" dirty="0">
                <a:solidFill>
                  <a:srgbClr val="003300"/>
                </a:solidFill>
                <a:ea typeface="儷黑 Pro"/>
                <a:cs typeface="儷黑 Pro"/>
              </a:rPr>
              <a:t>Directors</a:t>
            </a:r>
          </a:p>
          <a:p>
            <a:pPr defTabSz="457200"/>
            <a:r>
              <a:rPr lang="en-US" altLang="zh-TW" sz="2400" dirty="0">
                <a:solidFill>
                  <a:srgbClr val="FF0000"/>
                </a:solidFill>
                <a:ea typeface="儷黑 Pro"/>
                <a:cs typeface="儷黑 Pro"/>
              </a:rPr>
              <a:t>                     (US$23,800/4 week pay period)</a:t>
            </a:r>
          </a:p>
          <a:p>
            <a:pPr defTabSz="457200"/>
            <a:endParaRPr lang="en-US" altLang="zh-TW" sz="2400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8469" y="13981"/>
            <a:ext cx="1061829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en-US" altLang="zh-TW" sz="7200" dirty="0">
                <a:solidFill>
                  <a:prstClr val="white"/>
                </a:solidFill>
                <a:ea typeface="儷黑 Pro"/>
                <a:cs typeface="儷黑 Pro"/>
              </a:rPr>
              <a:t>．</a:t>
            </a:r>
            <a:endParaRPr lang="zh-TW" altLang="en-US" sz="2100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6083" y="-348570"/>
            <a:ext cx="1061829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en-US" altLang="zh-TW" sz="7200" dirty="0">
                <a:solidFill>
                  <a:prstClr val="white"/>
                </a:solidFill>
                <a:ea typeface="儷黑 Pro"/>
                <a:cs typeface="儷黑 Pro"/>
              </a:rPr>
              <a:t>．</a:t>
            </a:r>
            <a:endParaRPr lang="zh-TW" altLang="en-US" sz="2100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0993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074" y="1616728"/>
            <a:ext cx="5943600" cy="857250"/>
          </a:xfrm>
        </p:spPr>
        <p:txBody>
          <a:bodyPr lIns="68580" tIns="34290" rIns="68580" bIns="34290"/>
          <a:lstStyle/>
          <a:p>
            <a:r>
              <a:rPr lang="en-US" altLang="zh-TW" sz="33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Goal setting</a:t>
            </a:r>
            <a:br>
              <a:rPr lang="en-US" altLang="zh-TW" sz="33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r>
              <a:rPr lang="zh-CN" altLang="en-US" sz="33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目</a:t>
            </a:r>
            <a:r>
              <a:rPr lang="zh-TW" altLang="en-US" sz="33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標設</a:t>
            </a:r>
            <a:r>
              <a:rPr lang="zh-CN" altLang="en-US" sz="33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定</a:t>
            </a:r>
            <a:endParaRPr lang="zh-TW" altLang="en-US" sz="3000" dirty="0">
              <a:solidFill>
                <a:srgbClr val="003300"/>
              </a:solidFill>
              <a:latin typeface="+mn-lt"/>
              <a:ea typeface="儷黑 Pro"/>
              <a:cs typeface="儷黑 Pro"/>
            </a:endParaRPr>
          </a:p>
        </p:txBody>
      </p:sp>
      <p:pic>
        <p:nvPicPr>
          <p:cNvPr id="2050" name="Picture 2" descr="http://www.chinamgt.com/images/article/shutterstock_90458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76" y="1174985"/>
            <a:ext cx="2500313" cy="250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14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850" name="Text Box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57425" y="553363"/>
            <a:ext cx="4629150" cy="833438"/>
          </a:xfrm>
          <a:prstGeom prst="rect">
            <a:avLst/>
          </a:prstGeo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 vert="horz" wrap="square" lIns="50900" tIns="25004" rIns="50900" bIns="25004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目標設定</a:t>
            </a:r>
            <a: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Goal setting</a:t>
            </a:r>
            <a:b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(</a:t>
            </a:r>
            <a:r>
              <a:rPr lang="zh-CN" altLang="en-US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事業計劃 </a:t>
            </a:r>
            <a: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– 5 </a:t>
            </a:r>
            <a:r>
              <a:rPr lang="zh-CN" altLang="en-US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步驟</a:t>
            </a:r>
            <a: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)</a:t>
            </a:r>
            <a:br>
              <a:rPr lang="en-US" altLang="zh-CN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r>
              <a:rPr lang="en-US" altLang="zh-TW" sz="3200" dirty="0" smtClean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(</a:t>
            </a:r>
            <a:r>
              <a:rPr lang="en-US" altLang="zh-TW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5 steps for business plan)</a:t>
            </a:r>
            <a:r>
              <a:rPr lang="zh-TW" altLang="en-US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> </a:t>
            </a:r>
            <a:r>
              <a:rPr lang="en-US" altLang="zh-TW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3200" dirty="0">
                <a:solidFill>
                  <a:srgbClr val="003300"/>
                </a:solidFill>
                <a:latin typeface="+mn-lt"/>
                <a:ea typeface="儷黑 Pro"/>
                <a:cs typeface="儷黑 Pro"/>
              </a:rPr>
            </a:br>
            <a:endParaRPr lang="en-US" altLang="zh-TW" sz="3200" dirty="0">
              <a:solidFill>
                <a:srgbClr val="003300"/>
              </a:solidFill>
              <a:latin typeface="+mn-lt"/>
              <a:ea typeface="儷黑 Pro"/>
              <a:cs typeface="儷黑 Pro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386012" y="4157663"/>
            <a:ext cx="1071563" cy="25717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lIns="68580" tIns="34290" rIns="68580" bIns="3429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sz="1600">
              <a:solidFill>
                <a:srgbClr val="003300"/>
              </a:solidFill>
              <a:ea typeface="儷黑 Pro"/>
              <a:cs typeface="儷黑 Pro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287441" y="4254440"/>
            <a:ext cx="1628775" cy="25717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lIns="68580" tIns="34290" rIns="68580" bIns="34290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sz="1600" b="1">
              <a:solidFill>
                <a:srgbClr val="003300"/>
              </a:solidFill>
              <a:ea typeface="儷黑 Pro"/>
              <a:cs typeface="儷黑 Pro"/>
            </a:endParaRPr>
          </a:p>
        </p:txBody>
      </p:sp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204733" y="3177780"/>
            <a:ext cx="4844423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CN" sz="1600" b="1" dirty="0">
                <a:solidFill>
                  <a:srgbClr val="003300"/>
                </a:solidFill>
                <a:ea typeface="儷黑 Pro"/>
                <a:cs typeface="儷黑 Pro"/>
              </a:rPr>
              <a:t>1. Your Goal</a:t>
            </a:r>
          </a:p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2. When can you achieve</a:t>
            </a:r>
          </a:p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3. The price or difficulty to achieve</a:t>
            </a:r>
          </a:p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4. The thorough plan to success</a:t>
            </a:r>
          </a:p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5. Write down Step 1 to 4, and read them twice every day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459752" y="3190359"/>
            <a:ext cx="494585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1,875</a:t>
            </a:r>
            <a:r>
              <a:rPr lang="en-US" altLang="zh-CN" sz="1600" b="1" dirty="0">
                <a:solidFill>
                  <a:srgbClr val="003300"/>
                </a:solidFill>
                <a:ea typeface="儷黑 Pro"/>
                <a:cs typeface="儷黑 Pro"/>
              </a:rPr>
              <a:t>/per month  9,375/Supervising Coordinator</a:t>
            </a:r>
            <a:endParaRPr lang="en-US" altLang="zh-TW" sz="1600" b="1" dirty="0">
              <a:solidFill>
                <a:srgbClr val="003300"/>
              </a:solidFill>
              <a:ea typeface="儷黑 Pro"/>
              <a:cs typeface="儷黑 Pro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72599" y="1637704"/>
            <a:ext cx="138548" cy="22506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/>
            <a:endParaRPr lang="zh-TW" altLang="en-US" sz="1000" dirty="0">
              <a:solidFill>
                <a:srgbClr val="003300"/>
              </a:solidFill>
              <a:ea typeface="儷黑 Pro"/>
              <a:cs typeface="儷黑 Pro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84967" y="3519021"/>
            <a:ext cx="182381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In 2-3 years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59752" y="3868429"/>
            <a:ext cx="1975040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/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Mental,</a:t>
            </a:r>
            <a:r>
              <a:rPr lang="zh-TW" altLang="en-US" sz="1600" b="1" dirty="0">
                <a:solidFill>
                  <a:srgbClr val="003300"/>
                </a:solidFill>
                <a:ea typeface="儷黑 Pro"/>
                <a:cs typeface="儷黑 Pro"/>
              </a:rPr>
              <a:t> </a:t>
            </a: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Time, Money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59752" y="4257102"/>
            <a:ext cx="533777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Master UFO, President’s Challenge,</a:t>
            </a:r>
            <a:r>
              <a:rPr lang="zh-TW" altLang="en-US" sz="1600" b="1" dirty="0">
                <a:solidFill>
                  <a:srgbClr val="003300"/>
                </a:solidFill>
                <a:ea typeface="儷黑 Pro"/>
                <a:cs typeface="儷黑 Pro"/>
              </a:rPr>
              <a:t> </a:t>
            </a:r>
            <a:r>
              <a:rPr lang="en-US" altLang="zh-TW" sz="1600" b="1" dirty="0">
                <a:solidFill>
                  <a:srgbClr val="003300"/>
                </a:solidFill>
                <a:ea typeface="儷黑 Pro"/>
                <a:cs typeface="儷黑 Pro"/>
              </a:rPr>
              <a:t>Ticket Sale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593" y="1451262"/>
            <a:ext cx="4141981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defTabSz="457200">
              <a:buFont typeface="+mj-lt"/>
              <a:buAutoNum type="arabicPeriod"/>
            </a:pP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達到何種目標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何時達成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代價為何或困難何在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詳細的成功計劃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寫在紙上（步驟 </a:t>
            </a:r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1-4</a:t>
            </a: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），每天讀兩遍 </a:t>
            </a:r>
          </a:p>
          <a:p>
            <a:pPr defTabSz="457200"/>
            <a:endParaRPr lang="en-SG" dirty="0">
              <a:solidFill>
                <a:srgbClr val="003300"/>
              </a:solidFill>
              <a:ea typeface="儷黑 Pro"/>
              <a:cs typeface="儷黑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8212" y="1532943"/>
            <a:ext cx="454342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1,875/</a:t>
            </a: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月     </a:t>
            </a:r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9,375/</a:t>
            </a: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顧問經理級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8212" y="1831016"/>
            <a:ext cx="454342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b="1" dirty="0">
                <a:solidFill>
                  <a:srgbClr val="003300"/>
                </a:solidFill>
                <a:ea typeface="儷黑 Pro"/>
                <a:cs typeface="儷黑 Pro"/>
              </a:rPr>
              <a:t>2-3</a:t>
            </a:r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年內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4862" y="2074212"/>
            <a:ext cx="454342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心理、時間、金錢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4862" y="2364032"/>
            <a:ext cx="454342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TW" altLang="en-US" b="1" dirty="0">
                <a:solidFill>
                  <a:srgbClr val="003300"/>
                </a:solidFill>
                <a:ea typeface="儷黑 Pro"/>
                <a:cs typeface="儷黑 Pro"/>
              </a:rPr>
              <a:t>主管超連鎖™店主、總裁挑戰獎、買票賣票</a:t>
            </a:r>
          </a:p>
          <a:p>
            <a:pPr defTabSz="457200"/>
            <a:endParaRPr lang="en-US" altLang="zh-TW" b="1" dirty="0">
              <a:solidFill>
                <a:srgbClr val="00330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5606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HR60xQfvk4s/Us4gjoBSsYI/AAAAAAAAItY/quBY7IxjLQs/s1600/target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3" y="309467"/>
            <a:ext cx="2230393" cy="149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32939" y="180224"/>
            <a:ext cx="3203883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設定目標～</a:t>
            </a:r>
            <a:endParaRPr lang="en-US" altLang="zh-CN" sz="3600" cap="all" spc="38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Set your Goal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9782" y="1518631"/>
            <a:ext cx="6413680" cy="2977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defTabSz="457200">
              <a:buFont typeface="+mj-lt"/>
              <a:buAutoNum type="arabicPeriod"/>
            </a:pPr>
            <a:r>
              <a:rPr lang="zh-TW" altLang="en-US" sz="2100" dirty="0">
                <a:solidFill>
                  <a:srgbClr val="7030A0"/>
                </a:solidFill>
                <a:ea typeface="儷黑 Pro"/>
                <a:cs typeface="儷黑 Pro"/>
              </a:rPr>
              <a:t>超連鎖™店主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sz="2100" dirty="0">
                <a:solidFill>
                  <a:srgbClr val="7030A0"/>
                </a:solidFill>
                <a:ea typeface="儷黑 Pro"/>
                <a:cs typeface="儷黑 Pro"/>
              </a:rPr>
              <a:t>挑戰獎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sz="2100" dirty="0">
                <a:solidFill>
                  <a:srgbClr val="7030A0"/>
                </a:solidFill>
                <a:ea typeface="儷黑 Pro"/>
                <a:cs typeface="儷黑 Pro"/>
              </a:rPr>
              <a:t>票</a:t>
            </a:r>
          </a:p>
          <a:p>
            <a:pPr marL="257175" indent="-257175" defTabSz="457200">
              <a:buFont typeface="+mj-lt"/>
              <a:buAutoNum type="arabicPeriod"/>
            </a:pPr>
            <a:r>
              <a:rPr lang="zh-TW" altLang="en-US" sz="2100" dirty="0">
                <a:solidFill>
                  <a:srgbClr val="7030A0"/>
                </a:solidFill>
                <a:ea typeface="儷黑 Pro"/>
                <a:cs typeface="儷黑 Pro"/>
              </a:rPr>
              <a:t>每周固定參與</a:t>
            </a:r>
            <a:r>
              <a:rPr lang="en-US" altLang="zh-TW" sz="2100" dirty="0">
                <a:solidFill>
                  <a:srgbClr val="7030A0"/>
                </a:solidFill>
                <a:ea typeface="儷黑 Pro"/>
                <a:cs typeface="儷黑 Pro"/>
              </a:rPr>
              <a:t>Coring</a:t>
            </a:r>
            <a:r>
              <a:rPr lang="zh-TW" altLang="en-US" sz="2100" dirty="0">
                <a:solidFill>
                  <a:srgbClr val="7030A0"/>
                </a:solidFill>
                <a:ea typeface="儷黑 Pro"/>
                <a:cs typeface="儷黑 Pro"/>
              </a:rPr>
              <a:t>的人數</a:t>
            </a:r>
          </a:p>
          <a:p>
            <a:pPr defTabSz="457200"/>
            <a:endParaRPr lang="en-GB" altLang="zh-CN" sz="2100" dirty="0">
              <a:solidFill>
                <a:srgbClr val="7030A0"/>
              </a:solidFill>
              <a:ea typeface="儷黑 Pro"/>
              <a:cs typeface="儷黑 Pro"/>
            </a:endParaRPr>
          </a:p>
          <a:p>
            <a:pPr defTabSz="457200"/>
            <a:r>
              <a:rPr lang="en-GB" altLang="zh-TW" sz="2100" dirty="0">
                <a:solidFill>
                  <a:srgbClr val="7030A0"/>
                </a:solidFill>
                <a:ea typeface="儷黑 Pro"/>
                <a:cs typeface="儷黑 Pro"/>
              </a:rPr>
              <a:t>1.</a:t>
            </a:r>
            <a:r>
              <a:rPr lang="en-US" altLang="zh-TW" sz="2100" dirty="0">
                <a:solidFill>
                  <a:srgbClr val="7030A0"/>
                </a:solidFill>
                <a:ea typeface="儷黑 Pro"/>
                <a:cs typeface="儷黑 Pro"/>
              </a:rPr>
              <a:t> UFO</a:t>
            </a:r>
          </a:p>
          <a:p>
            <a:pPr defTabSz="457200"/>
            <a:r>
              <a:rPr lang="en-US" altLang="zh-TW" sz="2100" dirty="0">
                <a:solidFill>
                  <a:srgbClr val="7030A0"/>
                </a:solidFill>
                <a:ea typeface="儷黑 Pro"/>
                <a:cs typeface="儷黑 Pro"/>
              </a:rPr>
              <a:t>2. Challenges</a:t>
            </a:r>
          </a:p>
          <a:p>
            <a:pPr defTabSz="457200"/>
            <a:r>
              <a:rPr lang="en-US" altLang="zh-TW" sz="2100" dirty="0">
                <a:solidFill>
                  <a:srgbClr val="7030A0"/>
                </a:solidFill>
                <a:ea typeface="儷黑 Pro"/>
                <a:cs typeface="儷黑 Pro"/>
              </a:rPr>
              <a:t>3. Tickets</a:t>
            </a:r>
          </a:p>
          <a:p>
            <a:pPr defTabSz="457200"/>
            <a:r>
              <a:rPr lang="en-US" altLang="zh-TW" sz="2100" dirty="0">
                <a:solidFill>
                  <a:srgbClr val="7030A0"/>
                </a:solidFill>
                <a:ea typeface="儷黑 Pro"/>
                <a:cs typeface="儷黑 Pro"/>
              </a:rPr>
              <a:t>4. Regular participants in weekly coring</a:t>
            </a:r>
            <a:endParaRPr lang="en-SG" sz="2100" dirty="0">
              <a:solidFill>
                <a:srgbClr val="7030A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41000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.flickr.com/3222/2927195674_ca32bbf0d0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03" y="1200151"/>
            <a:ext cx="2305244" cy="3073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3.tooopen.com/images/20120801/sy_201208012208484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69" y="1130999"/>
            <a:ext cx="2597912" cy="324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03980" y="1702916"/>
            <a:ext cx="137650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457200"/>
            <a:r>
              <a:rPr lang="zh-CN" altLang="en-US" sz="3000" dirty="0">
                <a:solidFill>
                  <a:srgbClr val="FF0000"/>
                </a:solidFill>
                <a:ea typeface="儷黑 Pro"/>
                <a:cs typeface="儷黑 Pro"/>
              </a:rPr>
              <a:t>聚焦</a:t>
            </a:r>
            <a:r>
              <a:rPr lang="en-US" altLang="zh-TW" sz="3000" dirty="0">
                <a:solidFill>
                  <a:srgbClr val="FF0000"/>
                </a:solidFill>
                <a:ea typeface="儷黑 Pro"/>
                <a:cs typeface="儷黑 Pro"/>
              </a:rPr>
              <a:t>FOCUS</a:t>
            </a:r>
          </a:p>
          <a:p>
            <a:pPr algn="ctr" defTabSz="457200"/>
            <a:endParaRPr lang="zh-TW" altLang="en-US" sz="3000" dirty="0">
              <a:solidFill>
                <a:srgbClr val="FF0000"/>
              </a:solidFill>
              <a:ea typeface="儷黑 Pro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5136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259" y="1369731"/>
            <a:ext cx="5935879" cy="576633"/>
          </a:xfrm>
        </p:spPr>
        <p:txBody>
          <a:bodyPr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1</a:t>
            </a:r>
            <a:r>
              <a:rPr lang="en-US" altLang="zh-TW" sz="2400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. UFO</a:t>
            </a:r>
            <a:r>
              <a:rPr lang="en-US" altLang="zh-TW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</a:b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超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儷黑 Pro"/>
                <a:cs typeface="儷黑 Pro"/>
              </a:rPr>
              <a:t>連鎖™店主</a:t>
            </a:r>
            <a:endParaRPr lang="zh-TW" altLang="en-US" sz="2400" dirty="0">
              <a:solidFill>
                <a:srgbClr val="FF0000"/>
              </a:solidFill>
              <a:latin typeface="+mn-lt"/>
              <a:ea typeface="儷黑 Pro"/>
              <a:cs typeface="儷黑 Pro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86417" y="2210876"/>
            <a:ext cx="269995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6000" dirty="0">
                <a:solidFill>
                  <a:prstClr val="black"/>
                </a:solidFill>
                <a:ea typeface="儷黑 Pro"/>
                <a:cs typeface="儷黑 Pro"/>
              </a:rPr>
              <a:t>+ </a:t>
            </a:r>
            <a:r>
              <a:rPr lang="en-US" altLang="zh-TW" sz="6000" dirty="0">
                <a:solidFill>
                  <a:srgbClr val="00B0F0"/>
                </a:solidFill>
                <a:ea typeface="儷黑 Pro"/>
                <a:cs typeface="儷黑 Pro"/>
              </a:rPr>
              <a:t>4 </a:t>
            </a:r>
            <a:r>
              <a:rPr lang="en-US" altLang="zh-TW" sz="6000" dirty="0">
                <a:solidFill>
                  <a:prstClr val="black"/>
                </a:solidFill>
                <a:ea typeface="儷黑 Pro"/>
                <a:cs typeface="儷黑 Pro"/>
              </a:rPr>
              <a:t>= </a:t>
            </a:r>
            <a:r>
              <a:rPr lang="en-US" altLang="zh-TW" sz="6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a typeface="儷黑 Pro"/>
                <a:cs typeface="儷黑 Pro"/>
              </a:rPr>
              <a:t>12</a:t>
            </a:r>
            <a:endParaRPr lang="zh-TW" altLang="en-US" sz="6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a typeface="儷黑 Pro"/>
              <a:cs typeface="儷黑 Pro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7433" y="2210876"/>
            <a:ext cx="528480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en-US" altLang="zh-TW" sz="6000" dirty="0">
                <a:solidFill>
                  <a:srgbClr val="FF0000"/>
                </a:solidFill>
                <a:ea typeface="儷黑 Pro"/>
                <a:cs typeface="儷黑 Pro"/>
              </a:rPr>
              <a:t>8</a:t>
            </a:r>
            <a:endParaRPr lang="zh-TW" altLang="en-US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97939" y="3335342"/>
            <a:ext cx="98854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900" dirty="0">
                <a:solidFill>
                  <a:prstClr val="black"/>
                </a:solidFill>
                <a:ea typeface="儷黑 Pro"/>
                <a:cs typeface="儷黑 Pro"/>
              </a:rPr>
              <a:t> (BDC 001)</a:t>
            </a:r>
          </a:p>
          <a:p>
            <a:pPr defTabSz="457200"/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（</a:t>
            </a:r>
            <a:r>
              <a:rPr lang="zh-TW" altLang="en-US" sz="900" dirty="0">
                <a:solidFill>
                  <a:prstClr val="black"/>
                </a:solidFill>
                <a:ea typeface="儷黑 Pro"/>
                <a:cs typeface="儷黑 Pro"/>
              </a:rPr>
              <a:t>商業發展中心</a:t>
            </a:r>
            <a:r>
              <a:rPr lang="en-US" altLang="zh-CN" sz="900" dirty="0">
                <a:solidFill>
                  <a:prstClr val="black"/>
                </a:solidFill>
                <a:ea typeface="儷黑 Pro"/>
                <a:cs typeface="儷黑 Pro"/>
              </a:rPr>
              <a:t>001</a:t>
            </a:r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）</a:t>
            </a:r>
            <a:endParaRPr lang="zh-TW" altLang="en-US" sz="900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20049" y="3335342"/>
            <a:ext cx="108739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en-US" altLang="zh-TW" sz="900" dirty="0">
                <a:solidFill>
                  <a:prstClr val="black"/>
                </a:solidFill>
                <a:ea typeface="儷黑 Pro"/>
                <a:cs typeface="儷黑 Pro"/>
              </a:rPr>
              <a:t>(BDC 002 003)</a:t>
            </a:r>
          </a:p>
          <a:p>
            <a:pPr defTabSz="457200"/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（</a:t>
            </a:r>
            <a:r>
              <a:rPr lang="zh-TW" altLang="en-US" sz="900" dirty="0">
                <a:solidFill>
                  <a:prstClr val="black"/>
                </a:solidFill>
                <a:ea typeface="儷黑 Pro"/>
                <a:cs typeface="儷黑 Pro"/>
              </a:rPr>
              <a:t>商業發展中心</a:t>
            </a:r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 </a:t>
            </a:r>
            <a:r>
              <a:rPr lang="en-US" altLang="zh-CN" sz="900" dirty="0">
                <a:solidFill>
                  <a:prstClr val="black"/>
                </a:solidFill>
                <a:ea typeface="儷黑 Pro"/>
                <a:cs typeface="儷黑 Pro"/>
              </a:rPr>
              <a:t>002</a:t>
            </a:r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 </a:t>
            </a:r>
            <a:r>
              <a:rPr lang="en-US" altLang="zh-CN" sz="900" dirty="0">
                <a:solidFill>
                  <a:prstClr val="black"/>
                </a:solidFill>
                <a:ea typeface="儷黑 Pro"/>
                <a:cs typeface="儷黑 Pro"/>
              </a:rPr>
              <a:t>003</a:t>
            </a:r>
            <a:r>
              <a:rPr lang="zh-CN" altLang="en-US" sz="900" dirty="0">
                <a:solidFill>
                  <a:prstClr val="black"/>
                </a:solidFill>
                <a:ea typeface="儷黑 Pro"/>
                <a:cs typeface="儷黑 Pro"/>
              </a:rPr>
              <a:t>）</a:t>
            </a:r>
            <a:endParaRPr lang="zh-TW" altLang="en-US" sz="900" dirty="0">
              <a:solidFill>
                <a:prstClr val="black"/>
              </a:solidFill>
              <a:ea typeface="儷黑 Pro"/>
              <a:cs typeface="儷黑 Pro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1632939" y="180224"/>
            <a:ext cx="3203883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設定目標～</a:t>
            </a:r>
            <a:endParaRPr lang="en-US" altLang="zh-CN" sz="3600" cap="all" spc="38" dirty="0">
              <a:solidFill>
                <a:srgbClr val="003300"/>
              </a:solidFill>
              <a:ea typeface="儷黑 Pro"/>
              <a:cs typeface="儷黑 Pro"/>
            </a:endParaRPr>
          </a:p>
          <a:p>
            <a:pPr defTabSz="457200"/>
            <a:r>
              <a:rPr lang="en-US" altLang="zh-TW" sz="3600" cap="all" spc="38" dirty="0">
                <a:solidFill>
                  <a:srgbClr val="003300"/>
                </a:solidFill>
                <a:ea typeface="儷黑 Pro"/>
                <a:cs typeface="儷黑 Pro"/>
              </a:rPr>
              <a:t>Set your Goal</a:t>
            </a:r>
          </a:p>
        </p:txBody>
      </p:sp>
      <p:pic>
        <p:nvPicPr>
          <p:cNvPr id="9" name="Picture 2" descr="C:\Users\JOHNNY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63" y="348525"/>
            <a:ext cx="2882297" cy="147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27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1213</Words>
  <Application>Microsoft Office PowerPoint</Application>
  <PresentationFormat>On-screen Show (16:9)</PresentationFormat>
  <Paragraphs>239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1_Custom Design</vt:lpstr>
      <vt:lpstr>Custom Design</vt:lpstr>
      <vt:lpstr>2_Custom Design</vt:lpstr>
      <vt:lpstr>3_Custom Design</vt:lpstr>
      <vt:lpstr>4_Custom Design</vt:lpstr>
      <vt:lpstr>Goal setting 目標設定</vt:lpstr>
      <vt:lpstr>PowerPoint Presentation</vt:lpstr>
      <vt:lpstr>PowerPoint Presentation</vt:lpstr>
      <vt:lpstr>PowerPoint Presentation</vt:lpstr>
      <vt:lpstr>Goal setting 目標設定</vt:lpstr>
      <vt:lpstr>目標設定Goal setting (事業計劃 – 5 步驟) (5 steps for business plan)  </vt:lpstr>
      <vt:lpstr>PowerPoint Presentation</vt:lpstr>
      <vt:lpstr>PowerPoint Presentation</vt:lpstr>
      <vt:lpstr>1. UFO 超連鎖™店主</vt:lpstr>
      <vt:lpstr>2.challenges 挑戰獎</vt:lpstr>
      <vt:lpstr>   </vt:lpstr>
      <vt:lpstr>PowerPoint Presentation</vt:lpstr>
      <vt:lpstr>PowerPoint Presentation</vt:lpstr>
      <vt:lpstr>PowerPoint Presentation</vt:lpstr>
      <vt:lpstr>4. 每周固定參與Coring的人數 REGULAR participants in weekly coring </vt:lpstr>
      <vt:lpstr>小組聚會Coring </vt:lpstr>
      <vt:lpstr>成功的三年計劃 SUCCESSFUL 3-YEAR PLAN </vt:lpstr>
      <vt:lpstr>PowerPoint Presentation</vt:lpstr>
      <vt:lpstr>PowerPoint Presentation</vt:lpstr>
      <vt:lpstr>PowerPoint Presentation</vt:lpstr>
      <vt:lpstr>PowerPoint Presentation</vt:lpstr>
      <vt:lpstr>絲路</vt:lpstr>
      <vt:lpstr>美安2-3年的道路上… In your 2-3 years in Market Hong Kong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4</cp:revision>
  <dcterms:created xsi:type="dcterms:W3CDTF">2015-05-06T03:12:02Z</dcterms:created>
  <dcterms:modified xsi:type="dcterms:W3CDTF">2015-05-06T04:13:16Z</dcterms:modified>
</cp:coreProperties>
</file>